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2.xml" ContentType="application/vnd.openxmlformats-officedocument.presentationml.notesSlide+xml"/>
  <Override PartName="/ppt/theme/themeOverride3.xml" ContentType="application/vnd.openxmlformats-officedocument.themeOverr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3.xml" ContentType="application/vnd.openxmlformats-officedocument.presentationml.notesSlide+xml"/>
  <Override PartName="/ppt/theme/themeOverride4.xml" ContentType="application/vnd.openxmlformats-officedocument.themeOverride+xml"/>
  <Override PartName="/ppt/tags/tag9.xml" ContentType="application/vnd.openxmlformats-officedocument.presentationml.tags+xml"/>
  <Override PartName="/ppt/notesSlides/notesSlide4.xml" ContentType="application/vnd.openxmlformats-officedocument.presentationml.notesSlide+xml"/>
  <Override PartName="/ppt/theme/themeOverride5.xml" ContentType="application/vnd.openxmlformats-officedocument.themeOverrid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5.xml" ContentType="application/vnd.openxmlformats-officedocument.presentationml.notesSlide+xml"/>
  <Override PartName="/ppt/theme/themeOverride6.xml" ContentType="application/vnd.openxmlformats-officedocument.themeOverride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6.xml" ContentType="application/vnd.openxmlformats-officedocument.presentationml.notesSlide+xml"/>
  <Override PartName="/ppt/theme/themeOverride7.xml" ContentType="application/vnd.openxmlformats-officedocument.themeOverride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notesSlides/notesSlide7.xml" ContentType="application/vnd.openxmlformats-officedocument.presentationml.notesSlide+xml"/>
  <Override PartName="/ppt/theme/themeOverride8.xml" ContentType="application/vnd.openxmlformats-officedocument.themeOverride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notesSlides/notesSlide8.xml" ContentType="application/vnd.openxmlformats-officedocument.presentationml.notesSlide+xml"/>
  <Override PartName="/ppt/theme/themeOverride9.xml" ContentType="application/vnd.openxmlformats-officedocument.themeOverride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notesSlides/notesSlide9.xml" ContentType="application/vnd.openxmlformats-officedocument.presentationml.notesSlide+xml"/>
  <Override PartName="/ppt/theme/themeOverride10.xml" ContentType="application/vnd.openxmlformats-officedocument.themeOverride+xml"/>
  <Override PartName="/ppt/tags/tag24.xml" ContentType="application/vnd.openxmlformats-officedocument.presentationml.tags+xml"/>
  <Override PartName="/ppt/notesSlides/notesSlide10.xml" ContentType="application/vnd.openxmlformats-officedocument.presentationml.notesSlide+xml"/>
  <Override PartName="/ppt/theme/themeOverride11.xml" ContentType="application/vnd.openxmlformats-officedocument.themeOverride+xml"/>
  <Override PartName="/ppt/tags/tag25.xml" ContentType="application/vnd.openxmlformats-officedocument.presentationml.tags+xml"/>
  <Override PartName="/ppt/notesSlides/notesSlide11.xml" ContentType="application/vnd.openxmlformats-officedocument.presentationml.notesSlide+xml"/>
  <Override PartName="/ppt/theme/themeOverride12.xml" ContentType="application/vnd.openxmlformats-officedocument.themeOverride+xml"/>
  <Override PartName="/ppt/tags/tag26.xml" ContentType="application/vnd.openxmlformats-officedocument.presentationml.tags+xml"/>
  <Override PartName="/ppt/notesSlides/notesSlide12.xml" ContentType="application/vnd.openxmlformats-officedocument.presentationml.notesSlide+xml"/>
  <Override PartName="/ppt/theme/themeOverride13.xml" ContentType="application/vnd.openxmlformats-officedocument.themeOverride+xml"/>
  <Override PartName="/ppt/tags/tag27.xml" ContentType="application/vnd.openxmlformats-officedocument.presentationml.tags+xml"/>
  <Override PartName="/ppt/notesSlides/notesSlide13.xml" ContentType="application/vnd.openxmlformats-officedocument.presentationml.notesSlide+xml"/>
  <Override PartName="/ppt/theme/themeOverride14.xml" ContentType="application/vnd.openxmlformats-officedocument.themeOverride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notesSlides/notesSlide14.xml" ContentType="application/vnd.openxmlformats-officedocument.presentationml.notesSlide+xml"/>
  <Override PartName="/ppt/theme/themeOverride15.xml" ContentType="application/vnd.openxmlformats-officedocument.themeOverr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522" r:id="rId2"/>
    <p:sldId id="510" r:id="rId3"/>
    <p:sldId id="513" r:id="rId4"/>
    <p:sldId id="715" r:id="rId5"/>
    <p:sldId id="518" r:id="rId6"/>
    <p:sldId id="514" r:id="rId7"/>
    <p:sldId id="712" r:id="rId8"/>
    <p:sldId id="713" r:id="rId9"/>
    <p:sldId id="703" r:id="rId10"/>
    <p:sldId id="716" r:id="rId11"/>
    <p:sldId id="717" r:id="rId12"/>
    <p:sldId id="725" r:id="rId13"/>
    <p:sldId id="726" r:id="rId14"/>
    <p:sldId id="727" r:id="rId15"/>
    <p:sldId id="704" r:id="rId16"/>
  </p:sldIdLst>
  <p:sldSz cx="11522075" cy="6480175"/>
  <p:notesSz cx="6858000" cy="9144000"/>
  <p:embeddedFontLst>
    <p:embeddedFont>
      <p:font typeface="汉仪雪君体简" panose="02010600000101010101" pitchFamily="2" charset="-122"/>
      <p:regular r:id="rId19"/>
    </p:embeddedFont>
    <p:embeddedFont>
      <p:font typeface="汉仪颜楷简" pitchFamily="18" charset="-122"/>
      <p:regular r:id="rId20"/>
    </p:embeddedFont>
    <p:embeddedFont>
      <p:font typeface="汉仪中圆简" panose="02010604000101010101" pitchFamily="2" charset="-122"/>
      <p:regular r:id="rId21"/>
    </p:embeddedFont>
    <p:embeddedFont>
      <p:font typeface="微软雅黑" panose="020B0503020204020204" pitchFamily="34" charset="-122"/>
      <p:regular r:id="rId22"/>
      <p:bold r:id="rId23"/>
    </p:embeddedFont>
    <p:embeddedFont>
      <p:font typeface="微软雅黑" panose="020B0503020204020204" pitchFamily="34" charset="-122"/>
      <p:regular r:id="rId22"/>
      <p:bold r:id="rId23"/>
    </p:embeddedFont>
    <p:embeddedFont>
      <p:font typeface="微软雅黑 Light" panose="020B0502040204020203" pitchFamily="34" charset="-122"/>
      <p:regular r:id="rId24"/>
    </p:embeddedFont>
    <p:embeddedFont>
      <p:font typeface="Calibri" panose="020F0502020204030204" pitchFamily="34" charset="0"/>
      <p:regular r:id="rId25"/>
      <p:bold r:id="rId26"/>
      <p:italic r:id="rId27"/>
      <p:boldItalic r:id="rId28"/>
    </p:embeddedFont>
  </p:embeddedFontLst>
  <p:custDataLst>
    <p:tags r:id="rId2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629" userDrawn="1">
          <p15:clr>
            <a:srgbClr val="A4A3A4"/>
          </p15:clr>
        </p15:guide>
        <p15:guide id="3" orient="horz" pos="20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79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DE74"/>
    <a:srgbClr val="FED9A5"/>
    <a:srgbClr val="B3D0DA"/>
    <a:srgbClr val="FDF2F7"/>
    <a:srgbClr val="E8D0CF"/>
    <a:srgbClr val="FFF6F9"/>
    <a:srgbClr val="E6E6E6"/>
    <a:srgbClr val="D3ECF3"/>
    <a:srgbClr val="F2B6B8"/>
    <a:srgbClr val="DCE9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659" autoAdjust="0"/>
    <p:restoredTop sz="85071" autoAdjust="0"/>
  </p:normalViewPr>
  <p:slideViewPr>
    <p:cSldViewPr snapToObjects="1" showGuides="1">
      <p:cViewPr varScale="1">
        <p:scale>
          <a:sx n="97" d="100"/>
          <a:sy n="97" d="100"/>
        </p:scale>
        <p:origin x="824" y="200"/>
      </p:cViewPr>
      <p:guideLst>
        <p:guide pos="3629"/>
        <p:guide orient="horz" pos="20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Objects="1">
      <p:cViewPr varScale="1">
        <p:scale>
          <a:sx n="83" d="100"/>
          <a:sy n="83" d="100"/>
        </p:scale>
        <p:origin x="-3192" y="-90"/>
      </p:cViewPr>
      <p:guideLst>
        <p:guide orient="horz" pos="2879"/>
        <p:guide pos="2160"/>
      </p:guideLst>
    </p:cSldViewPr>
  </p:notesViewPr>
  <p:gridSpacing cx="180023" cy="180023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7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2023/8/22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82B699-C6B7-4DA8-8858-B4A63886AB96}" type="datetimeFigureOut">
              <a:rPr lang="zh-CN" altLang="en-US" smtClean="0"/>
              <a:t>2023/8/22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C1AD92-4491-470B-AC64-A48031177DA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C1AD92-4491-470B-AC64-A48031177DA2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结构方程模型</a:t>
            </a:r>
            <a:r>
              <a:rPr lang="en-US" altLang="zh-CN" dirty="0"/>
              <a:t>,</a:t>
            </a:r>
            <a:r>
              <a:rPr lang="en" altLang="zh-CN" dirty="0"/>
              <a:t>model</a:t>
            </a:r>
            <a:r>
              <a:rPr lang="zh-CN" altLang="en-US" dirty="0"/>
              <a:t>就是模版代码</a:t>
            </a:r>
            <a:r>
              <a:rPr lang="en-US" altLang="zh-CN" dirty="0"/>
              <a:t>,</a:t>
            </a:r>
            <a:r>
              <a:rPr lang="zh-CN" altLang="en-US" dirty="0"/>
              <a:t>他在</a:t>
            </a:r>
            <a:r>
              <a:rPr lang="en" altLang="zh-CN" dirty="0"/>
              <a:t>R</a:t>
            </a:r>
            <a:r>
              <a:rPr lang="zh-CN" altLang="en-US" dirty="0"/>
              <a:t>中数据类型是字符</a:t>
            </a:r>
            <a:r>
              <a:rPr lang="en-US" altLang="zh-CN" dirty="0"/>
              <a:t>,</a:t>
            </a:r>
            <a:r>
              <a:rPr lang="zh-CN" altLang="en-US" dirty="0"/>
              <a:t>构念完毕之后我们需要直接找出对应的测量模型</a:t>
            </a:r>
            <a:r>
              <a:rPr lang="en-US" altLang="zh-CN" dirty="0"/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依据左侧图像我们可以直接看出中介变量中的“学术自我效能”直接对应父母支持和朋友支持</a:t>
            </a:r>
            <a:r>
              <a:rPr lang="en-US" altLang="zh-CN" sz="1200" b="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那我们的社会自我效能对应着</a:t>
            </a:r>
            <a:r>
              <a:rPr lang="en-US" altLang="zh-CN" sz="1200" b="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,</a:t>
            </a:r>
            <a:r>
              <a:rPr lang="zh-CN" altLang="en-US" sz="1200" b="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同样也是父母支持和朋友支持</a:t>
            </a:r>
            <a:endParaRPr lang="en-US" altLang="zh-CN" sz="1200" b="0" spc="100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生活满意度对应着</a:t>
            </a:r>
            <a:r>
              <a:rPr lang="en-US" altLang="zh-CN" sz="1200" b="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,</a:t>
            </a:r>
            <a:r>
              <a:rPr lang="zh-CN" altLang="en-US" sz="1200" b="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学术自我效能</a:t>
            </a:r>
            <a:r>
              <a:rPr lang="en-US" altLang="zh-CN" sz="1200" b="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,</a:t>
            </a:r>
            <a:r>
              <a:rPr lang="zh-CN" altLang="en-US" sz="1200" b="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社会自我效能</a:t>
            </a:r>
            <a:r>
              <a:rPr lang="en-US" altLang="zh-CN" sz="1200" b="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,</a:t>
            </a:r>
            <a:r>
              <a:rPr lang="zh-CN" altLang="en-US" sz="1200" b="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父母支持、朋友支持</a:t>
            </a:r>
            <a:endParaRPr lang="en-US" altLang="zh-CN" sz="1200" b="0" spc="100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b="0" spc="100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C1AD92-4491-470B-AC64-A48031177DA2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除了上述直接</a:t>
            </a:r>
            <a:r>
              <a:rPr lang="en-US" altLang="zh-CN" dirty="0"/>
              <a:t>,</a:t>
            </a:r>
            <a:r>
              <a:rPr lang="zh-CN" altLang="en-US" dirty="0"/>
              <a:t>还需要找出观测变量的回归关系</a:t>
            </a:r>
            <a:r>
              <a:rPr lang="en-US" altLang="zh-CN" dirty="0"/>
              <a:t>,</a:t>
            </a:r>
            <a:r>
              <a:rPr lang="zh-CN" altLang="en-US" dirty="0"/>
              <a:t>观测变量用</a:t>
            </a:r>
            <a:r>
              <a:rPr lang="en-US" altLang="zh-CN" dirty="0"/>
              <a:t>~</a:t>
            </a:r>
            <a:r>
              <a:rPr lang="zh-CN" altLang="en-US" dirty="0"/>
              <a:t>符号</a:t>
            </a:r>
            <a:r>
              <a:rPr lang="en-US" altLang="zh-CN" dirty="0"/>
              <a:t>;</a:t>
            </a:r>
          </a:p>
          <a:p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依据右侧图像我们可以直接看出中介变量中的“学术自我效能”直接对应父母支持</a:t>
            </a:r>
            <a:r>
              <a:rPr lang="en-US" altLang="zh-CN" sz="1200" b="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B1</a:t>
            </a:r>
            <a:r>
              <a:rPr lang="zh-CN" altLang="en-US" sz="1200" b="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和朋友支持</a:t>
            </a:r>
            <a:r>
              <a:rPr lang="en-US" altLang="zh-CN" sz="1200" b="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B3;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那我们的社会自我效能对应着</a:t>
            </a:r>
            <a:r>
              <a:rPr lang="en-US" altLang="zh-CN" sz="1200" b="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,</a:t>
            </a:r>
            <a:r>
              <a:rPr lang="zh-CN" altLang="en-US" sz="1200" b="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同样也是父母支持</a:t>
            </a:r>
            <a:r>
              <a:rPr lang="en-US" altLang="zh-CN" sz="1200" b="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B2</a:t>
            </a:r>
            <a:r>
              <a:rPr lang="zh-CN" altLang="en-US" sz="1200" b="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和朋友支持</a:t>
            </a:r>
            <a:r>
              <a:rPr lang="en-US" altLang="zh-CN" sz="1200" b="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B4;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生活满意度对应着</a:t>
            </a:r>
            <a:r>
              <a:rPr lang="en-US" altLang="zh-CN" sz="1200" b="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,</a:t>
            </a:r>
            <a:r>
              <a:rPr lang="zh-CN" altLang="en-US" sz="1200" b="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学术自我效能</a:t>
            </a:r>
            <a:r>
              <a:rPr lang="en-US" altLang="zh-CN" sz="1200" b="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,</a:t>
            </a:r>
            <a:r>
              <a:rPr lang="zh-CN" altLang="en-US" sz="1200" b="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社会自我效能</a:t>
            </a:r>
            <a:r>
              <a:rPr lang="en-US" altLang="zh-CN" sz="1200" b="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,</a:t>
            </a:r>
            <a:r>
              <a:rPr lang="zh-CN" altLang="en-US" sz="1200" b="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父母支持、朋友支持</a:t>
            </a:r>
            <a:endParaRPr lang="en-US" altLang="zh-CN" sz="1200" b="0" spc="100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C1AD92-4491-470B-AC64-A48031177DA2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确定一下效应计算的过程</a:t>
            </a:r>
            <a:r>
              <a:rPr lang="en-US" altLang="zh-CN" dirty="0"/>
              <a:t>,</a:t>
            </a:r>
            <a:r>
              <a:rPr lang="zh-CN" altLang="en-US" dirty="0"/>
              <a:t>举例</a:t>
            </a:r>
            <a:r>
              <a:rPr lang="en-US" altLang="zh-CN" dirty="0"/>
              <a:t>:</a:t>
            </a:r>
            <a:r>
              <a:rPr lang="en" altLang="zh-CN" dirty="0"/>
              <a:t>B1-B7,</a:t>
            </a:r>
            <a:r>
              <a:rPr lang="zh-CN" altLang="en-US" dirty="0"/>
              <a:t>自变量</a:t>
            </a:r>
            <a:r>
              <a:rPr lang="en-US" altLang="zh-CN" dirty="0"/>
              <a:t>-</a:t>
            </a:r>
            <a:r>
              <a:rPr lang="zh-CN" altLang="en-US" dirty="0"/>
              <a:t>中介变量</a:t>
            </a:r>
            <a:r>
              <a:rPr lang="en-US" altLang="zh-CN" dirty="0"/>
              <a:t>-</a:t>
            </a:r>
            <a:r>
              <a:rPr lang="zh-CN" altLang="en-US" dirty="0"/>
              <a:t>因变量的路径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C1AD92-4491-470B-AC64-A48031177DA2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C1AD92-4491-470B-AC64-A48031177DA2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C1AD92-4491-470B-AC64-A48031177DA2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C1AD92-4491-470B-AC64-A48031177DA2}" type="slidenum">
              <a:rPr lang="zh-CN" altLang="en-US" smtClean="0"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本次研究内容为</a:t>
            </a:r>
            <a:r>
              <a:rPr lang="en-US" altLang="zh-CN" dirty="0"/>
              <a:t>,</a:t>
            </a:r>
            <a:r>
              <a:rPr lang="zh-CN" altLang="en-US" dirty="0"/>
              <a:t>青少年所经历的父母和朋友的情感支持对他们生活满意度的影响</a:t>
            </a:r>
            <a:r>
              <a:rPr lang="en-US" altLang="zh-CN" dirty="0"/>
              <a:t>;</a:t>
            </a:r>
          </a:p>
          <a:p>
            <a:r>
              <a:rPr lang="zh-CN" altLang="en-US" dirty="0"/>
              <a:t>理论假设</a:t>
            </a:r>
            <a:r>
              <a:rPr lang="en-US" altLang="zh-CN" dirty="0"/>
              <a:t>,</a:t>
            </a:r>
            <a:r>
              <a:rPr lang="zh-CN" altLang="en-US" dirty="0"/>
              <a:t>父母的支持和朋友的支持都对生活满意度有积极影响</a:t>
            </a:r>
            <a:r>
              <a:rPr lang="en-US" altLang="zh-CN" dirty="0"/>
              <a:t>,</a:t>
            </a:r>
            <a:r>
              <a:rPr lang="zh-CN" altLang="en-US" dirty="0"/>
              <a:t>同时</a:t>
            </a:r>
            <a:r>
              <a:rPr lang="en-US" altLang="zh-CN" dirty="0"/>
              <a:t>,</a:t>
            </a:r>
            <a:r>
              <a:rPr lang="zh-CN" altLang="en-US" dirty="0"/>
              <a:t>学术自我效能和社会自我效能这两个将成为这些效应的中介</a:t>
            </a:r>
            <a:r>
              <a:rPr lang="en-US" altLang="zh-CN" dirty="0"/>
              <a:t>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C1AD92-4491-470B-AC64-A48031177DA2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pc="300" dirty="0">
                <a:solidFill>
                  <a:schemeClr val="bg1"/>
                </a:solidFill>
                <a:latin typeface="汉仪中圆简" panose="02010604000101010101" pitchFamily="2" charset="-122"/>
                <a:ea typeface="汉仪中圆简" panose="02010604000101010101" pitchFamily="2" charset="-122"/>
                <a:sym typeface="+mn-ea"/>
              </a:rPr>
              <a:t>确定好研究内容和假设后</a:t>
            </a:r>
            <a:r>
              <a:rPr lang="en-US" altLang="zh-CN" spc="300" dirty="0">
                <a:solidFill>
                  <a:schemeClr val="bg1"/>
                </a:solidFill>
                <a:latin typeface="汉仪中圆简" panose="02010604000101010101" pitchFamily="2" charset="-122"/>
                <a:ea typeface="汉仪中圆简" panose="02010604000101010101" pitchFamily="2" charset="-122"/>
                <a:sym typeface="+mn-ea"/>
              </a:rPr>
              <a:t>,</a:t>
            </a:r>
            <a:r>
              <a:rPr lang="zh-CN" altLang="en-US" spc="300" dirty="0">
                <a:solidFill>
                  <a:schemeClr val="bg1"/>
                </a:solidFill>
                <a:latin typeface="汉仪中圆简" panose="02010604000101010101" pitchFamily="2" charset="-122"/>
                <a:ea typeface="汉仪中圆简" panose="02010604000101010101" pitchFamily="2" charset="-122"/>
                <a:sym typeface="+mn-ea"/>
              </a:rPr>
              <a:t>我们还需要确定研究方法</a:t>
            </a:r>
            <a:r>
              <a:rPr lang="en-US" altLang="zh-CN" spc="300" dirty="0">
                <a:solidFill>
                  <a:schemeClr val="bg1"/>
                </a:solidFill>
                <a:latin typeface="汉仪中圆简" panose="02010604000101010101" pitchFamily="2" charset="-122"/>
                <a:ea typeface="汉仪中圆简" panose="02010604000101010101" pitchFamily="2" charset="-122"/>
                <a:sym typeface="+mn-ea"/>
              </a:rPr>
              <a:t>,</a:t>
            </a:r>
            <a:r>
              <a:rPr lang="zh-CN" altLang="en-US" spc="300" dirty="0">
                <a:solidFill>
                  <a:schemeClr val="bg1"/>
                </a:solidFill>
                <a:latin typeface="汉仪中圆简" panose="02010604000101010101" pitchFamily="2" charset="-122"/>
                <a:ea typeface="汉仪中圆简" panose="02010604000101010101" pitchFamily="2" charset="-122"/>
                <a:sym typeface="+mn-ea"/>
              </a:rPr>
              <a:t>因为内容涉及到两个自变量和两个中介变量</a:t>
            </a:r>
            <a:r>
              <a:rPr lang="en-US" altLang="zh-CN" spc="300" dirty="0">
                <a:solidFill>
                  <a:schemeClr val="bg1"/>
                </a:solidFill>
                <a:latin typeface="汉仪中圆简" panose="02010604000101010101" pitchFamily="2" charset="-122"/>
                <a:ea typeface="汉仪中圆简" panose="02010604000101010101" pitchFamily="2" charset="-122"/>
                <a:sym typeface="+mn-ea"/>
              </a:rPr>
              <a:t>,</a:t>
            </a:r>
            <a:r>
              <a:rPr lang="zh-CN" altLang="en-US" spc="300" dirty="0">
                <a:solidFill>
                  <a:schemeClr val="bg1"/>
                </a:solidFill>
                <a:latin typeface="汉仪中圆简" panose="02010604000101010101" pitchFamily="2" charset="-122"/>
                <a:ea typeface="汉仪中圆简" panose="02010604000101010101" pitchFamily="2" charset="-122"/>
                <a:sym typeface="+mn-ea"/>
              </a:rPr>
              <a:t>本次使用结构方程进行研究</a:t>
            </a:r>
            <a:r>
              <a:rPr lang="en-US" altLang="zh-CN" spc="300" dirty="0">
                <a:solidFill>
                  <a:schemeClr val="bg1"/>
                </a:solidFill>
                <a:latin typeface="汉仪中圆简" panose="02010604000101010101" pitchFamily="2" charset="-122"/>
                <a:ea typeface="汉仪中圆简" panose="02010604000101010101" pitchFamily="2" charset="-122"/>
                <a:sym typeface="+mn-ea"/>
              </a:rPr>
              <a:t>;</a:t>
            </a:r>
          </a:p>
          <a:p>
            <a:r>
              <a:rPr lang="zh-CN" altLang="en-US" spc="300" dirty="0">
                <a:solidFill>
                  <a:schemeClr val="bg1"/>
                </a:solidFill>
                <a:latin typeface="汉仪中圆简" panose="02010604000101010101" pitchFamily="2" charset="-122"/>
                <a:ea typeface="汉仪中圆简" panose="02010604000101010101" pitchFamily="2" charset="-122"/>
                <a:sym typeface="+mn-ea"/>
              </a:rPr>
              <a:t>结构方程主要分为</a:t>
            </a:r>
            <a:r>
              <a:rPr lang="en-US" altLang="zh-CN" spc="300" dirty="0">
                <a:solidFill>
                  <a:schemeClr val="bg1"/>
                </a:solidFill>
                <a:latin typeface="汉仪中圆简" panose="02010604000101010101" pitchFamily="2" charset="-122"/>
                <a:ea typeface="汉仪中圆简" panose="02010604000101010101" pitchFamily="2" charset="-122"/>
                <a:sym typeface="+mn-ea"/>
              </a:rPr>
              <a:t>:</a:t>
            </a:r>
          </a:p>
          <a:p>
            <a:r>
              <a:rPr lang="zh-CN" altLang="en-US" spc="300" dirty="0">
                <a:solidFill>
                  <a:schemeClr val="bg1"/>
                </a:solidFill>
                <a:latin typeface="汉仪中圆简" panose="02010604000101010101" pitchFamily="2" charset="-122"/>
                <a:ea typeface="汉仪中圆简" panose="02010604000101010101" pitchFamily="2" charset="-122"/>
                <a:sym typeface="+mn-ea"/>
              </a:rPr>
              <a:t>测量模型</a:t>
            </a:r>
            <a:r>
              <a:rPr lang="en-US" altLang="zh-CN" spc="300" dirty="0">
                <a:solidFill>
                  <a:schemeClr val="bg1"/>
                </a:solidFill>
                <a:latin typeface="汉仪中圆简" panose="02010604000101010101" pitchFamily="2" charset="-122"/>
                <a:ea typeface="汉仪中圆简" panose="02010604000101010101" pitchFamily="2" charset="-122"/>
                <a:sym typeface="+mn-ea"/>
              </a:rPr>
              <a:t>-</a:t>
            </a:r>
            <a:r>
              <a:rPr lang="zh-CN" altLang="en-US" spc="300" dirty="0">
                <a:solidFill>
                  <a:schemeClr val="bg1"/>
                </a:solidFill>
                <a:latin typeface="汉仪中圆简" panose="02010604000101010101" pitchFamily="2" charset="-122"/>
                <a:ea typeface="汉仪中圆简" panose="02010604000101010101" pitchFamily="2" charset="-122"/>
                <a:sym typeface="+mn-ea"/>
              </a:rPr>
              <a:t>验证性因子分析（CFA）：</a:t>
            </a:r>
            <a:r>
              <a:rPr lang="zh-CN" altLang="en-US" spc="1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测量模型又称验证性因子分析，负责描述观测变量与潜变量之间的关系。</a:t>
            </a:r>
          </a:p>
          <a:p>
            <a:r>
              <a:rPr lang="zh-CN" altLang="en-US" spc="300" dirty="0">
                <a:latin typeface="汉仪中圆简" panose="02010604000101010101" pitchFamily="2" charset="-122"/>
                <a:ea typeface="汉仪中圆简" panose="02010604000101010101" pitchFamily="2" charset="-122"/>
                <a:sym typeface="+mn-ea"/>
              </a:rPr>
              <a:t>结构模型</a:t>
            </a:r>
            <a:r>
              <a:rPr lang="en-US" altLang="zh-CN" spc="300" dirty="0">
                <a:latin typeface="汉仪中圆简" panose="02010604000101010101" pitchFamily="2" charset="-122"/>
                <a:ea typeface="汉仪中圆简" panose="02010604000101010101" pitchFamily="2" charset="-122"/>
                <a:sym typeface="+mn-ea"/>
              </a:rPr>
              <a:t>-</a:t>
            </a:r>
            <a:r>
              <a:rPr lang="zh-CN" altLang="en-US" spc="100" dirty="0"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结构模型又称回归模型，负责描述潜变量之间的因果关系。</a:t>
            </a:r>
            <a:endParaRPr lang="zh-CN" altLang="en-US" b="0" spc="100" dirty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zh-CN" altLang="en-US" spc="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例如，我们可以通过一个人的学习成绩来反映他的学习能力。成绩是可被测量的即为观测变量，能力是不可被测量的即为由成绩反映的潜变量。大概是这个意思，例子不一定恰当，小可爱们意会一下。</a:t>
            </a:r>
            <a:endParaRPr lang="zh-CN" altLang="en-US" spc="1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C1AD92-4491-470B-AC64-A48031177DA2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C1AD92-4491-470B-AC64-A48031177DA2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首先</a:t>
            </a:r>
            <a:r>
              <a:rPr lang="en-US" altLang="zh-CN" dirty="0"/>
              <a:t>,</a:t>
            </a:r>
            <a:r>
              <a:rPr lang="zh-CN" altLang="en-US" dirty="0"/>
              <a:t>在做验证因子分析之前</a:t>
            </a:r>
            <a:r>
              <a:rPr lang="en-US" altLang="zh-CN" dirty="0"/>
              <a:t>,</a:t>
            </a:r>
            <a:r>
              <a:rPr lang="zh-CN" altLang="en-US" dirty="0"/>
              <a:t>我们需要加载</a:t>
            </a:r>
            <a:r>
              <a:rPr lang="zh-CN" altLang="en-US" sz="1200" b="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lavaan宏包</a:t>
            </a:r>
            <a:r>
              <a:rPr lang="en-US" altLang="zh-CN" sz="1200" b="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,</a:t>
            </a:r>
            <a:r>
              <a:rPr lang="zh-CN" altLang="en-US" sz="1200" b="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这个加载是为了后期好调取后期函数</a:t>
            </a:r>
            <a:r>
              <a:rPr lang="en-US" altLang="zh-CN" sz="1200" b="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,</a:t>
            </a:r>
            <a:r>
              <a:rPr lang="zh-CN" altLang="en-US" sz="1200" b="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进行结果验证</a:t>
            </a:r>
            <a:r>
              <a:rPr lang="en-US" altLang="zh-CN" sz="1200" b="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;</a:t>
            </a:r>
          </a:p>
          <a:p>
            <a:r>
              <a:rPr lang="en" altLang="zh-CN" b="0" i="1" u="none" strike="noStrike" dirty="0">
                <a:solidFill>
                  <a:srgbClr val="121212"/>
                </a:solidFill>
                <a:effectLst/>
                <a:latin typeface="-apple-system"/>
              </a:rPr>
              <a:t>tips 1. </a:t>
            </a:r>
            <a:r>
              <a:rPr lang="zh-CN" altLang="en-US" b="0" i="1" u="none" strike="noStrike" dirty="0">
                <a:solidFill>
                  <a:srgbClr val="121212"/>
                </a:solidFill>
                <a:effectLst/>
                <a:latin typeface="-apple-system"/>
              </a:rPr>
              <a:t>因子和变量之间的从属关系用 </a:t>
            </a:r>
            <a:r>
              <a:rPr lang="en-US" altLang="zh-CN" b="0" i="1" u="none" strike="noStrike" dirty="0">
                <a:solidFill>
                  <a:srgbClr val="121212"/>
                </a:solidFill>
                <a:effectLst/>
                <a:latin typeface="-apple-system"/>
              </a:rPr>
              <a:t>=~ </a:t>
            </a:r>
            <a:r>
              <a:rPr lang="zh-CN" altLang="en-US" b="0" i="1" u="none" strike="noStrike" dirty="0">
                <a:solidFill>
                  <a:srgbClr val="121212"/>
                </a:solidFill>
                <a:effectLst/>
                <a:latin typeface="-apple-system"/>
              </a:rPr>
              <a:t>表示</a:t>
            </a:r>
            <a:r>
              <a:rPr lang="en-US" altLang="zh-CN" sz="1200" b="0" i="1" u="none" strike="noStrike" spc="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;</a:t>
            </a:r>
          </a:p>
          <a:p>
            <a:r>
              <a:rPr lang="zh-CN" altLang="en-US" sz="1200" b="0" i="1" u="none" strike="noStrike" spc="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显变量或者叫观测指标</a:t>
            </a:r>
            <a:r>
              <a:rPr lang="en-US" altLang="zh-CN" sz="1200" b="0" i="1" u="none" strike="noStrike" spc="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,</a:t>
            </a:r>
            <a:r>
              <a:rPr lang="zh-CN" altLang="en-US" sz="1200" b="0" i="1" u="none" strike="noStrike" spc="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数据中用矩形表示</a:t>
            </a:r>
            <a:r>
              <a:rPr lang="en-US" altLang="zh-CN" sz="1200" b="0" i="1" u="none" strike="noStrike" spc="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,</a:t>
            </a:r>
            <a:r>
              <a:rPr lang="zh-CN" altLang="en-US" sz="1200" b="0" i="1" u="none" strike="noStrike" spc="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潜变量数据中不存在</a:t>
            </a:r>
            <a:r>
              <a:rPr lang="en-US" altLang="zh-CN" sz="1200" b="0" i="1" u="none" strike="noStrike" spc="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,</a:t>
            </a:r>
            <a:r>
              <a:rPr lang="zh-CN" altLang="en-US" sz="1200" b="0" i="1" u="none" strike="noStrike" spc="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但是剋在模型中构建出来</a:t>
            </a:r>
            <a:r>
              <a:rPr lang="en-US" altLang="zh-CN" sz="1200" b="0" i="1" u="none" strike="noStrike" spc="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,</a:t>
            </a:r>
            <a:r>
              <a:rPr lang="zh-CN" altLang="en-US" sz="1200" b="0" i="1" u="none" strike="noStrike" spc="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图中用椭圆行表示</a:t>
            </a:r>
            <a:r>
              <a:rPr lang="en-US" altLang="zh-CN" sz="1200" b="0" i="1" u="none" strike="noStrike" spc="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;</a:t>
            </a:r>
            <a:endParaRPr lang="en-US" altLang="zh-CN" sz="1200" b="0" spc="100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sz="1200" b="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其次</a:t>
            </a:r>
            <a:r>
              <a:rPr lang="en-US" altLang="zh-CN" sz="1200" b="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,</a:t>
            </a:r>
            <a:r>
              <a:rPr lang="zh-CN" altLang="en-US" sz="1200" b="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依据左侧图像我们可以构念出自变量父母支持、朋友支持</a:t>
            </a:r>
            <a:r>
              <a:rPr lang="en-US" altLang="zh-CN" sz="1200" b="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,</a:t>
            </a:r>
            <a:r>
              <a:rPr lang="zh-CN" altLang="en-US" sz="1200" b="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中介变量</a:t>
            </a:r>
            <a:r>
              <a:rPr lang="zh-CN" altLang="en-US" sz="1200" b="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“学术自我效能”和“社会自我效能”以及生活满意度都有</a:t>
            </a:r>
            <a:r>
              <a:rPr lang="en-US" altLang="zh-CN" sz="1200" b="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3</a:t>
            </a:r>
            <a:r>
              <a:rPr lang="zh-CN" altLang="en-US" sz="1200" b="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项</a:t>
            </a:r>
            <a:r>
              <a:rPr lang="en-US" altLang="zh-CN" sz="1200" b="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,</a:t>
            </a:r>
          </a:p>
          <a:p>
            <a:r>
              <a:rPr lang="zh-CN" altLang="en-US" sz="1200" b="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这里可以举个例子</a:t>
            </a:r>
            <a:r>
              <a:rPr lang="en-US" altLang="zh-CN" sz="1200" b="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,</a:t>
            </a:r>
            <a:r>
              <a:rPr lang="zh-CN" altLang="en-US" sz="1200" b="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例如优秀的女性</a:t>
            </a:r>
            <a:r>
              <a:rPr lang="en-US" altLang="zh-CN" sz="1200" b="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,</a:t>
            </a:r>
            <a:r>
              <a:rPr lang="zh-CN" altLang="en-US" sz="1200" b="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那这个女性从哪些方面体现出优秀</a:t>
            </a:r>
            <a:r>
              <a:rPr lang="en-US" altLang="zh-CN" sz="1200" b="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,</a:t>
            </a:r>
            <a:r>
              <a:rPr lang="zh-CN" altLang="en-US" sz="1200" b="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首先</a:t>
            </a:r>
            <a:r>
              <a:rPr lang="en-US" altLang="zh-CN" sz="1200" b="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,</a:t>
            </a:r>
            <a:r>
              <a:rPr lang="zh-CN" altLang="en-US" sz="1200" b="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她很独立</a:t>
            </a:r>
            <a:r>
              <a:rPr lang="en-US" altLang="zh-CN" sz="1200" b="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,</a:t>
            </a:r>
            <a:r>
              <a:rPr lang="zh-CN" altLang="en-US" sz="1200" b="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非常有自信或者是坚忍不拔的品质</a:t>
            </a:r>
            <a:r>
              <a:rPr lang="en-US" altLang="zh-CN" sz="1200" b="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,</a:t>
            </a:r>
            <a:r>
              <a:rPr lang="zh-CN" altLang="en-US" sz="1200" b="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那这三项就构念出了优秀女性的特质</a:t>
            </a:r>
            <a:r>
              <a:rPr lang="en-US" altLang="zh-CN" sz="1200" b="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,</a:t>
            </a:r>
          </a:p>
          <a:p>
            <a:r>
              <a:rPr lang="zh-CN" altLang="en-US" sz="1200" b="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反哺于左侧图片</a:t>
            </a:r>
            <a:r>
              <a:rPr lang="en-US" altLang="zh-CN" sz="1200" b="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,</a:t>
            </a:r>
            <a:r>
              <a:rPr lang="zh-CN" altLang="en-US" sz="1200" b="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可以看出上述测量模型</a:t>
            </a:r>
            <a:r>
              <a:rPr lang="en-US" altLang="zh-CN" sz="1200" b="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;</a:t>
            </a:r>
            <a:r>
              <a:rPr lang="zh-CN" altLang="en-US" b="0" i="0" u="none" strike="noStrike" dirty="0">
                <a:solidFill>
                  <a:srgbClr val="121212"/>
                </a:solidFill>
                <a:effectLst/>
                <a:latin typeface="-apple-system"/>
              </a:rPr>
              <a:t>随后，执行</a:t>
            </a:r>
            <a:r>
              <a:rPr lang="en" altLang="zh-CN" b="0" i="0" u="none" strike="noStrike" dirty="0" err="1">
                <a:solidFill>
                  <a:srgbClr val="121212"/>
                </a:solidFill>
                <a:effectLst/>
                <a:latin typeface="-apple-system"/>
              </a:rPr>
              <a:t>cfa</a:t>
            </a:r>
            <a:r>
              <a:rPr lang="zh-CN" altLang="en-US" b="0" i="0" u="none" strike="noStrike" dirty="0">
                <a:solidFill>
                  <a:srgbClr val="121212"/>
                </a:solidFill>
                <a:effectLst/>
                <a:latin typeface="-apple-system"/>
              </a:rPr>
              <a:t>函数</a:t>
            </a:r>
            <a:r>
              <a:rPr lang="en-US" altLang="zh-CN" b="0" i="0" u="none" strike="noStrike" dirty="0">
                <a:solidFill>
                  <a:srgbClr val="121212"/>
                </a:solidFill>
                <a:effectLst/>
                <a:latin typeface="-apple-system"/>
              </a:rPr>
              <a:t>,</a:t>
            </a:r>
            <a:r>
              <a:rPr lang="zh-CN" altLang="en-US" sz="1200" b="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第二个参数是数据</a:t>
            </a:r>
            <a:r>
              <a:rPr lang="en-US" altLang="zh-CN" sz="1200" b="0" spc="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dataframe</a:t>
            </a:r>
            <a:r>
              <a:rPr lang="en-US" altLang="zh-CN" sz="1200" b="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,</a:t>
            </a:r>
            <a:r>
              <a:rPr lang="zh-CN" altLang="en-US" sz="1200" b="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最后使用</a:t>
            </a:r>
            <a:r>
              <a:rPr lang="en-US" altLang="zh-CN" sz="1200" b="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summary</a:t>
            </a:r>
            <a:r>
              <a:rPr lang="zh-CN" altLang="en-US" sz="1200" b="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输出结果</a:t>
            </a:r>
            <a:endParaRPr lang="en-US" altLang="zh-CN" sz="1200" b="0" spc="100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C1AD92-4491-470B-AC64-A48031177DA2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由上述构念完毕后</a:t>
            </a:r>
            <a:r>
              <a:rPr lang="en-US" altLang="zh-CN" dirty="0"/>
              <a:t>,</a:t>
            </a:r>
            <a:r>
              <a:rPr lang="zh-CN" altLang="en-US" dirty="0"/>
              <a:t>我们需要对构念进行拟合模型检验</a:t>
            </a:r>
            <a:r>
              <a:rPr lang="en-US" altLang="zh-CN" dirty="0"/>
              <a:t>,</a:t>
            </a:r>
            <a:r>
              <a:rPr lang="zh-CN" altLang="en-US" sz="1200" b="1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</a:rPr>
              <a:t>结果显示，因子载荷都大于0.7，满足要求</a:t>
            </a:r>
            <a:r>
              <a:rPr lang="en-US" altLang="zh-CN" sz="1200" b="1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</a:rPr>
              <a:t>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C1AD92-4491-470B-AC64-A48031177DA2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DF(</a:t>
            </a:r>
            <a:r>
              <a:rPr lang="zh-CN" altLang="en-US" dirty="0"/>
              <a:t>自由度</a:t>
            </a:r>
            <a:r>
              <a:rPr lang="en-US" altLang="zh-CN" dirty="0"/>
              <a:t>):</a:t>
            </a:r>
            <a:r>
              <a:rPr lang="zh-CN" altLang="en-US" dirty="0"/>
              <a:t>反应模型中自由变量和约束变量数值差值</a:t>
            </a:r>
            <a:r>
              <a:rPr lang="en-US" altLang="zh-CN" dirty="0"/>
              <a:t>,</a:t>
            </a:r>
            <a:r>
              <a:rPr lang="zh-CN" altLang="en-US" dirty="0"/>
              <a:t>自由度越高模型越复杂</a:t>
            </a:r>
            <a:r>
              <a:rPr lang="en-US" altLang="zh-CN" dirty="0"/>
              <a:t>;</a:t>
            </a:r>
          </a:p>
          <a:p>
            <a:r>
              <a:rPr lang="en-US" altLang="zh-CN" dirty="0"/>
              <a:t>RMSEA(</a:t>
            </a:r>
            <a:r>
              <a:rPr lang="zh-CN" altLang="en-US" dirty="0"/>
              <a:t>标准化均方根残差</a:t>
            </a:r>
            <a:r>
              <a:rPr lang="en-US" altLang="zh-CN" dirty="0"/>
              <a:t>):</a:t>
            </a:r>
            <a:r>
              <a:rPr lang="zh-CN" altLang="en-US" dirty="0"/>
              <a:t>反应模型拟合是否好</a:t>
            </a:r>
            <a:r>
              <a:rPr lang="en-US" altLang="zh-CN" dirty="0"/>
              <a:t>,</a:t>
            </a:r>
            <a:r>
              <a:rPr lang="zh-CN" altLang="en-US" dirty="0"/>
              <a:t>数值越小越好</a:t>
            </a:r>
            <a:r>
              <a:rPr lang="en-US" altLang="zh-CN" dirty="0"/>
              <a:t>,</a:t>
            </a:r>
            <a:r>
              <a:rPr lang="zh-CN" altLang="en-US" dirty="0"/>
              <a:t>标准化均方根残差小于</a:t>
            </a:r>
            <a:r>
              <a:rPr lang="en-US" altLang="zh-CN" dirty="0"/>
              <a:t>0.05</a:t>
            </a:r>
            <a:r>
              <a:rPr lang="zh-CN" altLang="en-US" dirty="0"/>
              <a:t>很好</a:t>
            </a:r>
            <a:r>
              <a:rPr lang="en-US" altLang="zh-CN" dirty="0"/>
              <a:t>,</a:t>
            </a:r>
            <a:r>
              <a:rPr lang="zh-CN" altLang="en-US" dirty="0"/>
              <a:t>在</a:t>
            </a:r>
            <a:r>
              <a:rPr lang="en-US" altLang="zh-CN" dirty="0"/>
              <a:t>0.05-0.08</a:t>
            </a:r>
            <a:r>
              <a:rPr lang="zh-CN" altLang="en-US" dirty="0"/>
              <a:t>表示拟合尚可</a:t>
            </a:r>
            <a:r>
              <a:rPr lang="en-US" altLang="zh-CN" dirty="0"/>
              <a:t>,</a:t>
            </a:r>
            <a:r>
              <a:rPr lang="zh-CN" altLang="en-US" dirty="0"/>
              <a:t>大于</a:t>
            </a:r>
            <a:r>
              <a:rPr lang="en-US" altLang="zh-CN" dirty="0"/>
              <a:t>0.1</a:t>
            </a:r>
            <a:r>
              <a:rPr lang="zh-CN" altLang="en-US" dirty="0"/>
              <a:t>择表示拟合不佳</a:t>
            </a:r>
            <a:r>
              <a:rPr lang="en-US" altLang="zh-CN" dirty="0"/>
              <a:t>;</a:t>
            </a:r>
          </a:p>
          <a:p>
            <a:r>
              <a:rPr lang="en-US" altLang="zh-CN" dirty="0"/>
              <a:t>CFI(</a:t>
            </a:r>
            <a:r>
              <a:rPr lang="zh-CN" altLang="en-US" dirty="0"/>
              <a:t>比较拟合指数</a:t>
            </a:r>
            <a:r>
              <a:rPr lang="en-US" altLang="zh-CN" dirty="0"/>
              <a:t>):</a:t>
            </a:r>
            <a:r>
              <a:rPr lang="zh-CN" altLang="en-US" dirty="0"/>
              <a:t>反应模型相对于基准模型的拟合程度</a:t>
            </a:r>
            <a:r>
              <a:rPr lang="en-US" altLang="zh-CN" dirty="0"/>
              <a:t>,</a:t>
            </a:r>
            <a:r>
              <a:rPr lang="zh-CN" altLang="en-US" dirty="0"/>
              <a:t>其数值接近</a:t>
            </a:r>
            <a:r>
              <a:rPr lang="en-US" altLang="zh-CN" dirty="0"/>
              <a:t>1</a:t>
            </a:r>
            <a:r>
              <a:rPr lang="zh-CN" altLang="en-US" dirty="0"/>
              <a:t>最好</a:t>
            </a:r>
            <a:r>
              <a:rPr lang="en-US" altLang="zh-CN" dirty="0"/>
              <a:t>,</a:t>
            </a:r>
            <a:r>
              <a:rPr lang="zh-CN" altLang="en-US" dirty="0"/>
              <a:t>大于</a:t>
            </a:r>
            <a:r>
              <a:rPr lang="en-US" altLang="zh-CN" dirty="0"/>
              <a:t>0.9</a:t>
            </a:r>
            <a:r>
              <a:rPr lang="zh-CN" altLang="en-US" dirty="0"/>
              <a:t>表示拟合程度较好</a:t>
            </a:r>
            <a:r>
              <a:rPr lang="en-US" altLang="zh-CN" dirty="0"/>
              <a:t>;</a:t>
            </a:r>
          </a:p>
          <a:p>
            <a:r>
              <a:rPr lang="en-US" altLang="zh-CN" dirty="0"/>
              <a:t>TLI(</a:t>
            </a:r>
            <a:r>
              <a:rPr lang="zh-CN" altLang="en-US" dirty="0"/>
              <a:t>标准化拟合指数</a:t>
            </a:r>
            <a:r>
              <a:rPr lang="en-US" altLang="zh-CN" dirty="0"/>
              <a:t>):</a:t>
            </a:r>
            <a:r>
              <a:rPr lang="zh-CN" altLang="en-US" dirty="0"/>
              <a:t>反应模型相对于基准模型的拟合程度</a:t>
            </a:r>
            <a:r>
              <a:rPr lang="en-US" altLang="zh-CN" dirty="0"/>
              <a:t>,</a:t>
            </a:r>
            <a:r>
              <a:rPr lang="zh-CN" altLang="en-US" dirty="0"/>
              <a:t>其数值接近</a:t>
            </a:r>
            <a:r>
              <a:rPr lang="en-US" altLang="zh-CN" dirty="0"/>
              <a:t>1</a:t>
            </a:r>
            <a:r>
              <a:rPr lang="zh-CN" altLang="en-US" dirty="0"/>
              <a:t>最好</a:t>
            </a:r>
            <a:r>
              <a:rPr lang="en-US" altLang="zh-CN" dirty="0"/>
              <a:t>,</a:t>
            </a:r>
            <a:r>
              <a:rPr lang="zh-CN" altLang="en-US" dirty="0"/>
              <a:t>大于</a:t>
            </a:r>
            <a:r>
              <a:rPr lang="en-US" altLang="zh-CN" dirty="0"/>
              <a:t>0.9</a:t>
            </a:r>
            <a:r>
              <a:rPr lang="zh-CN" altLang="en-US" dirty="0"/>
              <a:t>表示拟合程度较好</a:t>
            </a:r>
            <a:r>
              <a:rPr lang="en-US" altLang="zh-CN" dirty="0"/>
              <a:t>;</a:t>
            </a:r>
          </a:p>
          <a:p>
            <a:r>
              <a:rPr lang="zh-CN" altLang="en-US" dirty="0"/>
              <a:t>以上四个为判断拟合指标的因素</a:t>
            </a:r>
            <a:r>
              <a:rPr lang="en-US" altLang="zh-CN" dirty="0"/>
              <a:t>,</a:t>
            </a:r>
            <a:r>
              <a:rPr lang="zh-CN" altLang="en-US" dirty="0"/>
              <a:t>依据数据表明模型拟合较好</a:t>
            </a:r>
            <a:r>
              <a:rPr lang="en-US" altLang="zh-CN" dirty="0"/>
              <a:t>;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C1AD92-4491-470B-AC64-A48031177DA2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pc="300" dirty="0">
                <a:solidFill>
                  <a:schemeClr val="bg1"/>
                </a:solidFill>
                <a:latin typeface="汉仪中圆简" panose="02010604000101010101" pitchFamily="2" charset="-122"/>
                <a:ea typeface="汉仪中圆简" panose="02010604000101010101" pitchFamily="2" charset="-122"/>
                <a:sym typeface="+mn-ea"/>
              </a:rPr>
              <a:t>测量模型</a:t>
            </a:r>
            <a:r>
              <a:rPr lang="en-US" altLang="zh-CN" spc="300" dirty="0">
                <a:solidFill>
                  <a:schemeClr val="bg1"/>
                </a:solidFill>
                <a:latin typeface="汉仪中圆简" panose="02010604000101010101" pitchFamily="2" charset="-122"/>
                <a:ea typeface="汉仪中圆简" panose="02010604000101010101" pitchFamily="2" charset="-122"/>
                <a:sym typeface="+mn-ea"/>
              </a:rPr>
              <a:t>-</a:t>
            </a:r>
            <a:r>
              <a:rPr lang="zh-CN" altLang="en-US" spc="300" dirty="0">
                <a:solidFill>
                  <a:schemeClr val="bg1"/>
                </a:solidFill>
                <a:latin typeface="汉仪中圆简" panose="02010604000101010101" pitchFamily="2" charset="-122"/>
                <a:ea typeface="汉仪中圆简" panose="02010604000101010101" pitchFamily="2" charset="-122"/>
                <a:sym typeface="+mn-ea"/>
              </a:rPr>
              <a:t>验证性因子分析（CFA）：</a:t>
            </a:r>
            <a:r>
              <a:rPr lang="zh-CN" altLang="en-US" spc="1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测量模型又称验证性因子分析，负责描述观测变量与潜变量之间的关系。</a:t>
            </a:r>
          </a:p>
          <a:p>
            <a:r>
              <a:rPr lang="zh-CN" altLang="en-US" spc="300" dirty="0">
                <a:latin typeface="汉仪中圆简" panose="02010604000101010101" pitchFamily="2" charset="-122"/>
                <a:ea typeface="汉仪中圆简" panose="02010604000101010101" pitchFamily="2" charset="-122"/>
                <a:sym typeface="+mn-ea"/>
              </a:rPr>
              <a:t>结构模型</a:t>
            </a:r>
            <a:r>
              <a:rPr lang="en-US" altLang="zh-CN" spc="300" dirty="0">
                <a:latin typeface="汉仪中圆简" panose="02010604000101010101" pitchFamily="2" charset="-122"/>
                <a:ea typeface="汉仪中圆简" panose="02010604000101010101" pitchFamily="2" charset="-122"/>
                <a:sym typeface="+mn-ea"/>
              </a:rPr>
              <a:t>-</a:t>
            </a:r>
            <a:r>
              <a:rPr lang="zh-CN" altLang="en-US" spc="100" dirty="0"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结构模型又称因果模型，负责描述潜变量之间的因果关系。</a:t>
            </a:r>
            <a:endParaRPr lang="zh-CN" altLang="en-US" b="0" spc="300" dirty="0">
              <a:solidFill>
                <a:schemeClr val="bg1"/>
              </a:solidFill>
              <a:latin typeface="汉仪中圆简" panose="02010604000101010101" pitchFamily="2" charset="-122"/>
              <a:ea typeface="汉仪中圆简" panose="02010604000101010101" pitchFamily="2" charset="-122"/>
            </a:endParaRPr>
          </a:p>
          <a:p>
            <a:r>
              <a:rPr lang="zh-CN" altLang="en-US" spc="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例如，我们可以通过一个人的学习成绩来反映他的学习能力。成绩是可被测量的即为观测变量，能力是不可被测量的即为由成绩反映的潜变量。大概是这个意思，例子不一定恰当，小可爱们意会一下。</a:t>
            </a:r>
            <a:endParaRPr lang="zh-CN" altLang="en-US" spc="1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C1AD92-4491-470B-AC64-A48031177DA2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C1AD92-4491-470B-AC64-A48031177DA2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4.xml"/><Relationship Id="rId1" Type="http://schemas.openxmlformats.org/officeDocument/2006/relationships/themeOverride" Target="../theme/themeOverride10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5.xml"/><Relationship Id="rId1" Type="http://schemas.openxmlformats.org/officeDocument/2006/relationships/themeOverride" Target="../theme/themeOverride11.xml"/><Relationship Id="rId6" Type="http://schemas.openxmlformats.org/officeDocument/2006/relationships/image" Target="../media/image5.pn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6.xml"/><Relationship Id="rId1" Type="http://schemas.openxmlformats.org/officeDocument/2006/relationships/themeOverride" Target="../theme/themeOverride12.xml"/><Relationship Id="rId6" Type="http://schemas.openxmlformats.org/officeDocument/2006/relationships/image" Target="../media/image5.pn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7.xml"/><Relationship Id="rId1" Type="http://schemas.openxmlformats.org/officeDocument/2006/relationships/themeOverride" Target="../theme/themeOverride1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3" Type="http://schemas.openxmlformats.org/officeDocument/2006/relationships/tags" Target="../tags/tag29.xml"/><Relationship Id="rId7" Type="http://schemas.openxmlformats.org/officeDocument/2006/relationships/tags" Target="../tags/tag33.xml"/><Relationship Id="rId2" Type="http://schemas.openxmlformats.org/officeDocument/2006/relationships/tags" Target="../tags/tag28.xml"/><Relationship Id="rId1" Type="http://schemas.openxmlformats.org/officeDocument/2006/relationships/themeOverride" Target="../theme/themeOverride14.xml"/><Relationship Id="rId6" Type="http://schemas.openxmlformats.org/officeDocument/2006/relationships/tags" Target="../tags/tag32.xml"/><Relationship Id="rId5" Type="http://schemas.openxmlformats.org/officeDocument/2006/relationships/tags" Target="../tags/tag31.xml"/><Relationship Id="rId10" Type="http://schemas.openxmlformats.org/officeDocument/2006/relationships/image" Target="../media/image11.png"/><Relationship Id="rId4" Type="http://schemas.openxmlformats.org/officeDocument/2006/relationships/tags" Target="../tags/tag30.xml"/><Relationship Id="rId9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ags" Target="../tags/tag3.xml"/><Relationship Id="rId7" Type="http://schemas.openxmlformats.org/officeDocument/2006/relationships/notesSlide" Target="../notesSlides/notesSlide2.xml"/><Relationship Id="rId2" Type="http://schemas.openxmlformats.org/officeDocument/2006/relationships/tags" Target="../tags/tag2.xml"/><Relationship Id="rId1" Type="http://schemas.openxmlformats.org/officeDocument/2006/relationships/themeOverride" Target="../theme/themeOverride2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5.xml"/><Relationship Id="rId4" Type="http://schemas.openxmlformats.org/officeDocument/2006/relationships/tags" Target="../tags/tag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themeOverride" Target="../theme/themeOverride3.xml"/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9.xml"/><Relationship Id="rId1" Type="http://schemas.openxmlformats.org/officeDocument/2006/relationships/themeOverride" Target="../theme/themeOverride4.xml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tags" Target="../tags/tag11.xml"/><Relationship Id="rId7" Type="http://schemas.openxmlformats.org/officeDocument/2006/relationships/image" Target="../media/image4.png"/><Relationship Id="rId2" Type="http://schemas.openxmlformats.org/officeDocument/2006/relationships/tags" Target="../tags/tag10.xml"/><Relationship Id="rId1" Type="http://schemas.openxmlformats.org/officeDocument/2006/relationships/themeOverride" Target="../theme/themeOverride5.xml"/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tags" Target="../tags/tag14.xml"/><Relationship Id="rId7" Type="http://schemas.openxmlformats.org/officeDocument/2006/relationships/image" Target="../media/image6.png"/><Relationship Id="rId2" Type="http://schemas.openxmlformats.org/officeDocument/2006/relationships/tags" Target="../tags/tag13.xml"/><Relationship Id="rId1" Type="http://schemas.openxmlformats.org/officeDocument/2006/relationships/themeOverride" Target="../theme/themeOverride6.xml"/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tags" Target="../tags/tag17.xml"/><Relationship Id="rId7" Type="http://schemas.openxmlformats.org/officeDocument/2006/relationships/image" Target="../media/image7.png"/><Relationship Id="rId2" Type="http://schemas.openxmlformats.org/officeDocument/2006/relationships/tags" Target="../tags/tag16.xml"/><Relationship Id="rId1" Type="http://schemas.openxmlformats.org/officeDocument/2006/relationships/themeOverride" Target="../theme/themeOverride7.xml"/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tags" Target="../tags/tag20.xml"/><Relationship Id="rId2" Type="http://schemas.openxmlformats.org/officeDocument/2006/relationships/tags" Target="../tags/tag19.xml"/><Relationship Id="rId1" Type="http://schemas.openxmlformats.org/officeDocument/2006/relationships/themeOverride" Target="../theme/themeOverride8.xml"/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2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themeOverride" Target="../theme/themeOverride9.xml"/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直接连接符 10"/>
          <p:cNvCxnSpPr/>
          <p:nvPr/>
        </p:nvCxnSpPr>
        <p:spPr>
          <a:xfrm>
            <a:off x="2979914" y="1799903"/>
            <a:ext cx="5562247" cy="0"/>
          </a:xfrm>
          <a:prstGeom prst="line">
            <a:avLst/>
          </a:prstGeom>
          <a:ln w="1270">
            <a:solidFill>
              <a:schemeClr val="tx1">
                <a:lumMod val="95000"/>
                <a:lumOff val="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2979914" y="3611468"/>
            <a:ext cx="5562247" cy="0"/>
          </a:xfrm>
          <a:prstGeom prst="line">
            <a:avLst/>
          </a:prstGeom>
          <a:ln w="1270">
            <a:solidFill>
              <a:schemeClr val="tx1">
                <a:lumMod val="95000"/>
                <a:lumOff val="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2497998" y="2042634"/>
            <a:ext cx="6405880" cy="156845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spc="300" dirty="0">
                <a:effectLst/>
                <a:latin typeface="汉仪雪君体简" panose="02010600000101010101" charset="-122"/>
                <a:ea typeface="汉仪雪君体简" panose="02010600000101010101" charset="-122"/>
                <a:cs typeface="汉仪雪君体简" panose="02010600000101010101" charset="-122"/>
              </a:rPr>
              <a:t>有两个自变量和两个中介变量的</a:t>
            </a:r>
          </a:p>
          <a:p>
            <a:pPr algn="ctr"/>
            <a:endParaRPr lang="zh-CN" altLang="en-US" sz="3200" spc="300" dirty="0">
              <a:effectLst/>
              <a:latin typeface="汉仪雪君体简" panose="02010600000101010101" charset="-122"/>
              <a:ea typeface="汉仪雪君体简" panose="02010600000101010101" charset="-122"/>
              <a:cs typeface="汉仪雪君体简" panose="02010600000101010101" charset="-122"/>
            </a:endParaRPr>
          </a:p>
          <a:p>
            <a:pPr algn="ctr"/>
            <a:r>
              <a:rPr lang="zh-CN" altLang="en-US" sz="3200" spc="300" dirty="0">
                <a:effectLst/>
                <a:latin typeface="汉仪雪君体简" panose="02010600000101010101" charset="-122"/>
                <a:ea typeface="汉仪雪君体简" panose="02010600000101010101" charset="-122"/>
                <a:cs typeface="汉仪雪君体简" panose="02010600000101010101" charset="-122"/>
              </a:rPr>
              <a:t>结构方程模型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2340648" y="3662571"/>
            <a:ext cx="7206539" cy="106061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>
              <a:lnSpc>
                <a:spcPct val="300000"/>
              </a:lnSpc>
            </a:pPr>
            <a:r>
              <a:rPr lang="zh-CN" altLang="en-US" sz="2000" dirty="0">
                <a:latin typeface="汉仪颜楷简" panose="00020600040101010101" charset="-122"/>
                <a:ea typeface="汉仪颜楷简" panose="00020600040101010101" charset="-122"/>
              </a:rPr>
              <a:t>学生：郇静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000">
        <p:fade/>
      </p:transition>
    </mc:Choice>
    <mc:Fallback xmlns="">
      <p:transition spd="med" advClick="0" advTm="100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/>
        </p:nvSpPr>
        <p:spPr>
          <a:xfrm flipV="1">
            <a:off x="867" y="90087"/>
            <a:ext cx="11340000" cy="630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75592A"/>
              </a:solidFill>
              <a:latin typeface="汉仪中圆简" panose="02010604000101010101" pitchFamily="2" charset="-122"/>
              <a:ea typeface="汉仪中圆简" panose="02010604000101010101" pitchFamily="2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765081" y="623209"/>
            <a:ext cx="3181350" cy="5219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结构方程模型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-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代码</a:t>
            </a:r>
          </a:p>
        </p:txBody>
      </p:sp>
      <p:sp>
        <p:nvSpPr>
          <p:cNvPr id="19" name="矩形 18"/>
          <p:cNvSpPr/>
          <p:nvPr/>
        </p:nvSpPr>
        <p:spPr>
          <a:xfrm>
            <a:off x="683079" y="719138"/>
            <a:ext cx="65441" cy="360362"/>
          </a:xfrm>
          <a:prstGeom prst="rect">
            <a:avLst/>
          </a:prstGeom>
          <a:solidFill>
            <a:srgbClr val="D3EC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75592A"/>
              </a:solidFill>
              <a:latin typeface="汉仪中圆简" panose="02010604000101010101" pitchFamily="2" charset="-122"/>
              <a:ea typeface="汉仪中圆简" panose="02010604000101010101" pitchFamily="2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589511" y="719138"/>
            <a:ext cx="65441" cy="360362"/>
          </a:xfrm>
          <a:prstGeom prst="rect">
            <a:avLst/>
          </a:prstGeom>
          <a:solidFill>
            <a:srgbClr val="D3EC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75592A"/>
              </a:solidFill>
              <a:latin typeface="汉仪中圆简" panose="02010604000101010101" pitchFamily="2" charset="-122"/>
              <a:ea typeface="汉仪中圆简" panose="0201060400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305286" y="1887854"/>
            <a:ext cx="6302375" cy="298196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FEFC9B0C-A3B8-60B4-91DA-6D75FB9B62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07661" y="1766038"/>
            <a:ext cx="4444712" cy="322559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000">
        <p:fade/>
      </p:transition>
    </mc:Choice>
    <mc:Fallback xmlns="">
      <p:transition spd="med" advClick="0" advTm="100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/>
        </p:nvSpPr>
        <p:spPr>
          <a:xfrm flipV="1">
            <a:off x="91672" y="90087"/>
            <a:ext cx="11340000" cy="630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75592A"/>
              </a:solidFill>
              <a:latin typeface="汉仪中圆简" panose="02010604000101010101" pitchFamily="2" charset="-122"/>
              <a:ea typeface="汉仪中圆简" panose="02010604000101010101" pitchFamily="2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765081" y="623209"/>
            <a:ext cx="4959350" cy="5219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结构方程模型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-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代码标注了系数</a:t>
            </a:r>
          </a:p>
        </p:txBody>
      </p:sp>
      <p:sp>
        <p:nvSpPr>
          <p:cNvPr id="19" name="矩形 18"/>
          <p:cNvSpPr/>
          <p:nvPr/>
        </p:nvSpPr>
        <p:spPr>
          <a:xfrm>
            <a:off x="683079" y="719138"/>
            <a:ext cx="65441" cy="360362"/>
          </a:xfrm>
          <a:prstGeom prst="rect">
            <a:avLst/>
          </a:prstGeom>
          <a:solidFill>
            <a:srgbClr val="D3EC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75592A"/>
              </a:solidFill>
              <a:latin typeface="汉仪中圆简" panose="02010604000101010101" pitchFamily="2" charset="-122"/>
              <a:ea typeface="汉仪中圆简" panose="02010604000101010101" pitchFamily="2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589511" y="719138"/>
            <a:ext cx="65441" cy="360362"/>
          </a:xfrm>
          <a:prstGeom prst="rect">
            <a:avLst/>
          </a:prstGeom>
          <a:solidFill>
            <a:srgbClr val="D3EC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75592A"/>
              </a:solidFill>
              <a:latin typeface="汉仪中圆简" panose="02010604000101010101" pitchFamily="2" charset="-122"/>
              <a:ea typeface="汉仪中圆简" panose="02010604000101010101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5372890" y="1979926"/>
            <a:ext cx="5997420" cy="342043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6C1B8ED-EE77-15CB-40B9-3B72895523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1618" y="1979926"/>
            <a:ext cx="5111272" cy="3456473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70BECE73-BC27-27EC-93BF-D9CA053ACD46}"/>
              </a:ext>
            </a:extLst>
          </p:cNvPr>
          <p:cNvSpPr/>
          <p:nvPr/>
        </p:nvSpPr>
        <p:spPr>
          <a:xfrm>
            <a:off x="343820" y="1505536"/>
            <a:ext cx="5057171" cy="2274620"/>
          </a:xfrm>
          <a:prstGeom prst="rect">
            <a:avLst/>
          </a:prstGeom>
          <a:solidFill>
            <a:schemeClr val="accent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75592A">
                  <a:alpha val="86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000">
        <p:fade/>
      </p:transition>
    </mc:Choice>
    <mc:Fallback xmlns="">
      <p:transition spd="med" advClick="0" advTm="100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/>
        </p:nvSpPr>
        <p:spPr>
          <a:xfrm flipV="1">
            <a:off x="91672" y="90087"/>
            <a:ext cx="11340000" cy="630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75592A"/>
              </a:solidFill>
              <a:latin typeface="汉仪中圆简" panose="02010604000101010101" pitchFamily="2" charset="-122"/>
              <a:ea typeface="汉仪中圆简" panose="02010604000101010101" pitchFamily="2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765081" y="623209"/>
            <a:ext cx="4959350" cy="5219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结构方程模型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-增加了效应计算</a:t>
            </a:r>
          </a:p>
        </p:txBody>
      </p:sp>
      <p:sp>
        <p:nvSpPr>
          <p:cNvPr id="19" name="矩形 18"/>
          <p:cNvSpPr/>
          <p:nvPr/>
        </p:nvSpPr>
        <p:spPr>
          <a:xfrm>
            <a:off x="683079" y="719138"/>
            <a:ext cx="65441" cy="360362"/>
          </a:xfrm>
          <a:prstGeom prst="rect">
            <a:avLst/>
          </a:prstGeom>
          <a:solidFill>
            <a:srgbClr val="D3EC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75592A"/>
              </a:solidFill>
              <a:latin typeface="汉仪中圆简" panose="02010604000101010101" pitchFamily="2" charset="-122"/>
              <a:ea typeface="汉仪中圆简" panose="02010604000101010101" pitchFamily="2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589511" y="719138"/>
            <a:ext cx="65441" cy="360362"/>
          </a:xfrm>
          <a:prstGeom prst="rect">
            <a:avLst/>
          </a:prstGeom>
          <a:solidFill>
            <a:srgbClr val="D3EC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75592A"/>
              </a:solidFill>
              <a:latin typeface="汉仪中圆简" panose="02010604000101010101" pitchFamily="2" charset="-122"/>
              <a:ea typeface="汉仪中圆简" panose="02010604000101010101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5643880" y="2120265"/>
            <a:ext cx="5726430" cy="312864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C6D2112-13BF-B566-07AC-129E5488CC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1617" y="1439857"/>
            <a:ext cx="5284367" cy="4772131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3CC3180B-35AE-C280-23A5-D78E7FC92DC2}"/>
              </a:ext>
            </a:extLst>
          </p:cNvPr>
          <p:cNvSpPr/>
          <p:nvPr/>
        </p:nvSpPr>
        <p:spPr>
          <a:xfrm>
            <a:off x="343820" y="1564079"/>
            <a:ext cx="5106634" cy="42554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2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model &lt;- "</a:t>
            </a:r>
          </a:p>
          <a:p>
            <a:r>
              <a:rPr lang="zh-CN" altLang="en-US" sz="12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# Measurement model</a:t>
            </a:r>
          </a:p>
          <a:p>
            <a:r>
              <a:rPr lang="zh-CN" altLang="en-US" sz="12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SUP_Parents =~ sup_parents_p1 + sup_parents_p2 + sup</a:t>
            </a:r>
          </a:p>
          <a:p>
            <a:r>
              <a:rPr lang="zh-CN" altLang="en-US" sz="12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SUP_Friends =~ sup_friends_p1 + sup_friends_p2 + sup</a:t>
            </a:r>
          </a:p>
          <a:p>
            <a:r>
              <a:rPr lang="zh-CN" altLang="en-US" sz="12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SE_Academic =~ se_acad_p1 + se_acad_p2 + se_acad_p3</a:t>
            </a:r>
          </a:p>
          <a:p>
            <a:r>
              <a:rPr lang="zh-CN" altLang="en-US" sz="12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SE_Social =~ se_social_p1 + se_social_p2 + se_soci</a:t>
            </a:r>
          </a:p>
          <a:p>
            <a:r>
              <a:rPr lang="zh-CN" altLang="en-US" sz="12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LS =~ ls_p1 + ls_p2 + ls_p3</a:t>
            </a:r>
          </a:p>
          <a:p>
            <a:r>
              <a:rPr lang="zh-CN" altLang="en-US" sz="12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# Regressions</a:t>
            </a:r>
          </a:p>
          <a:p>
            <a:r>
              <a:rPr lang="zh-CN" altLang="en-US" sz="12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SE_Academic ~ b1*SUP_Parents + b3*SUP_Friends</a:t>
            </a:r>
          </a:p>
          <a:p>
            <a:r>
              <a:rPr lang="zh-CN" altLang="en-US" sz="12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SE_Social ~ b2*SUP_Parents + b4*SUP_Friends</a:t>
            </a:r>
          </a:p>
          <a:p>
            <a:r>
              <a:rPr lang="zh-CN" altLang="en-US" sz="12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LS ~ b5*SUP_Parents + b6*SUP_Friends + b7*S</a:t>
            </a:r>
          </a:p>
          <a:p>
            <a:r>
              <a:rPr lang="zh-CN" altLang="en-US" sz="12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# Indirect effects</a:t>
            </a:r>
          </a:p>
          <a:p>
            <a:r>
              <a:rPr lang="zh-CN" altLang="en-US" sz="12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b1b7 := b1*b7</a:t>
            </a:r>
          </a:p>
          <a:p>
            <a:r>
              <a:rPr lang="zh-CN" altLang="en-US" sz="12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b2b8 := b2*b8</a:t>
            </a:r>
          </a:p>
          <a:p>
            <a:r>
              <a:rPr lang="zh-CN" altLang="en-US" sz="12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total_ind_parent := b1*b7 + b2*b8</a:t>
            </a:r>
          </a:p>
          <a:p>
            <a:r>
              <a:rPr lang="zh-CN" altLang="en-US" sz="12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b3b7 := b3*b7</a:t>
            </a:r>
          </a:p>
          <a:p>
            <a:r>
              <a:rPr lang="zh-CN" altLang="en-US" sz="12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b4b8 := b4*b8</a:t>
            </a:r>
          </a:p>
          <a:p>
            <a:r>
              <a:rPr lang="zh-CN" altLang="en-US" sz="12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total_ind_friend := b3*b7 + b4*b8</a:t>
            </a:r>
          </a:p>
          <a:p>
            <a:r>
              <a:rPr lang="zh-CN" altLang="en-US" sz="12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# Total effects</a:t>
            </a:r>
          </a:p>
          <a:p>
            <a:r>
              <a:rPr lang="zh-CN" altLang="en-US" sz="12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total_parent := b1*b7 + b2*b8 + b5</a:t>
            </a:r>
          </a:p>
          <a:p>
            <a:r>
              <a:rPr lang="zh-CN" altLang="en-US" sz="12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total_friend := b3*b7 + b4*b8 + b6</a:t>
            </a:r>
            <a:endParaRPr kumimoji="1" lang="zh-CN" altLang="en-US" sz="12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43820" y="1505536"/>
            <a:ext cx="5057171" cy="2274620"/>
          </a:xfrm>
          <a:prstGeom prst="rect">
            <a:avLst/>
          </a:prstGeom>
          <a:solidFill>
            <a:schemeClr val="accent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75592A">
                  <a:alpha val="86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000">
        <p:fade/>
      </p:transition>
    </mc:Choice>
    <mc:Fallback xmlns="">
      <p:transition spd="med" advClick="0" advTm="100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/>
        </p:nvSpPr>
        <p:spPr>
          <a:xfrm flipV="1">
            <a:off x="91672" y="90087"/>
            <a:ext cx="11340000" cy="630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75592A"/>
              </a:solidFill>
              <a:latin typeface="汉仪中圆简" panose="02010604000101010101" pitchFamily="2" charset="-122"/>
              <a:ea typeface="汉仪中圆简" panose="02010604000101010101" pitchFamily="2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765081" y="623209"/>
            <a:ext cx="3892550" cy="5219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结构方程模型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-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计算结果</a:t>
            </a:r>
          </a:p>
        </p:txBody>
      </p:sp>
      <p:sp>
        <p:nvSpPr>
          <p:cNvPr id="19" name="矩形 18"/>
          <p:cNvSpPr/>
          <p:nvPr/>
        </p:nvSpPr>
        <p:spPr>
          <a:xfrm>
            <a:off x="683079" y="719138"/>
            <a:ext cx="65441" cy="360362"/>
          </a:xfrm>
          <a:prstGeom prst="rect">
            <a:avLst/>
          </a:prstGeom>
          <a:solidFill>
            <a:srgbClr val="D3EC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75592A"/>
              </a:solidFill>
              <a:latin typeface="汉仪中圆简" panose="02010604000101010101" pitchFamily="2" charset="-122"/>
              <a:ea typeface="汉仪中圆简" panose="02010604000101010101" pitchFamily="2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589511" y="719138"/>
            <a:ext cx="65441" cy="360362"/>
          </a:xfrm>
          <a:prstGeom prst="rect">
            <a:avLst/>
          </a:prstGeom>
          <a:solidFill>
            <a:srgbClr val="D3EC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75592A"/>
              </a:solidFill>
              <a:latin typeface="汉仪中圆简" panose="02010604000101010101" pitchFamily="2" charset="-122"/>
              <a:ea typeface="汉仪中圆简" panose="0201060400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80340" y="2339975"/>
            <a:ext cx="5718175" cy="2139315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731F0A99-9F0C-E2AF-BE97-5B54E20A49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61037" y="1550031"/>
            <a:ext cx="5568733" cy="33801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000">
        <p:fade/>
      </p:transition>
    </mc:Choice>
    <mc:Fallback xmlns="">
      <p:transition spd="med" advClick="0" advTm="100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/>
        </p:nvSpPr>
        <p:spPr>
          <a:xfrm flipV="1">
            <a:off x="232" y="90087"/>
            <a:ext cx="11340000" cy="630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75592A"/>
              </a:solidFill>
              <a:latin typeface="汉仪中圆简" panose="02010604000101010101" pitchFamily="2" charset="-122"/>
              <a:ea typeface="汉仪中圆简" panose="02010604000101010101" pitchFamily="2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765081" y="623209"/>
            <a:ext cx="3181350" cy="5219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结构方程模型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-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结论</a:t>
            </a:r>
          </a:p>
        </p:txBody>
      </p:sp>
      <p:sp>
        <p:nvSpPr>
          <p:cNvPr id="19" name="矩形 18"/>
          <p:cNvSpPr/>
          <p:nvPr/>
        </p:nvSpPr>
        <p:spPr>
          <a:xfrm>
            <a:off x="683079" y="719138"/>
            <a:ext cx="65441" cy="360362"/>
          </a:xfrm>
          <a:prstGeom prst="rect">
            <a:avLst/>
          </a:prstGeom>
          <a:solidFill>
            <a:srgbClr val="D3EC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75592A"/>
              </a:solidFill>
              <a:latin typeface="汉仪中圆简" panose="02010604000101010101" pitchFamily="2" charset="-122"/>
              <a:ea typeface="汉仪中圆简" panose="02010604000101010101" pitchFamily="2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589511" y="719138"/>
            <a:ext cx="65441" cy="360362"/>
          </a:xfrm>
          <a:prstGeom prst="rect">
            <a:avLst/>
          </a:prstGeom>
          <a:solidFill>
            <a:srgbClr val="D3EC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75592A"/>
              </a:solidFill>
              <a:latin typeface="汉仪中圆简" panose="02010604000101010101" pitchFamily="2" charset="-122"/>
              <a:ea typeface="汉仪中圆简" panose="0201060400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1358265" y="1259840"/>
            <a:ext cx="8623300" cy="3226435"/>
          </a:xfrm>
          <a:prstGeom prst="rect">
            <a:avLst/>
          </a:prstGeom>
        </p:spPr>
      </p:pic>
      <p:sp>
        <p:nvSpPr>
          <p:cNvPr id="2" name="文本框 1"/>
          <p:cNvSpPr txBox="1"/>
          <p:nvPr>
            <p:custDataLst>
              <p:tags r:id="rId3"/>
            </p:custDataLst>
          </p:nvPr>
        </p:nvSpPr>
        <p:spPr>
          <a:xfrm>
            <a:off x="1080135" y="4537075"/>
            <a:ext cx="9519920" cy="1383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defPPr>
              <a:defRPr lang="zh-CN"/>
            </a:defPPr>
            <a:lvl1pPr>
              <a:defRPr sz="1500" b="1" spc="-15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禹卫书法行书简体" panose="02010600030101010101" charset="-122"/>
                <a:ea typeface="禹卫书法行书简体" panose="02010600030101010101" charset="-122"/>
              </a:defRPr>
            </a:lvl1pPr>
          </a:lstStyle>
          <a:p>
            <a:pPr algn="just">
              <a:lnSpc>
                <a:spcPct val="150000"/>
              </a:lnSpc>
            </a:pPr>
            <a:r>
              <a:rPr lang="zh-CN" altLang="en-US" sz="1400" b="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（total_parent vs total_friend）父母的支持对年轻人的生活满意度最重要，父母支持是朋友支持的两倍多</a:t>
            </a:r>
          </a:p>
          <a:p>
            <a:pPr algn="just">
              <a:lnSpc>
                <a:spcPct val="150000"/>
              </a:lnSpc>
            </a:pPr>
            <a:r>
              <a:rPr lang="zh-CN" altLang="en-US" sz="1400" b="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（b2*b8显著）父母的支持对年轻人的生活满意度，也通过社会自我效能产生间接效应</a:t>
            </a:r>
          </a:p>
          <a:p>
            <a:pPr algn="just">
              <a:lnSpc>
                <a:spcPct val="150000"/>
              </a:lnSpc>
            </a:pPr>
            <a:r>
              <a:rPr lang="zh-CN" altLang="en-US" sz="1400" b="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（b5，b6, b7 都不显著，只有b4*b8显著）朋友支持对生活满意度只有间接影响（通过社会自我效能感）</a:t>
            </a:r>
          </a:p>
          <a:p>
            <a:pPr algn="just">
              <a:lnSpc>
                <a:spcPct val="150000"/>
              </a:lnSpc>
            </a:pPr>
            <a:r>
              <a:rPr lang="zh-CN" altLang="en-US" sz="1400" b="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（b7不显著，b8显著）学业自我效能与生活满意度关联性不大，社会自我效能感是生活满意度的最强预测因子</a:t>
            </a:r>
          </a:p>
        </p:txBody>
      </p:sp>
      <p:sp>
        <p:nvSpPr>
          <p:cNvPr id="8" name="Freeform 107"/>
          <p:cNvSpPr/>
          <p:nvPr>
            <p:custDataLst>
              <p:tags r:id="rId4"/>
            </p:custDataLst>
          </p:nvPr>
        </p:nvSpPr>
        <p:spPr bwMode="auto">
          <a:xfrm rot="10800000" flipH="1">
            <a:off x="765810" y="4756785"/>
            <a:ext cx="314325" cy="76200"/>
          </a:xfrm>
          <a:custGeom>
            <a:avLst/>
            <a:gdLst>
              <a:gd name="T0" fmla="*/ 566 w 710"/>
              <a:gd name="T1" fmla="*/ 0 h 587"/>
              <a:gd name="T2" fmla="*/ 0 w 710"/>
              <a:gd name="T3" fmla="*/ 0 h 587"/>
              <a:gd name="T4" fmla="*/ 0 w 710"/>
              <a:gd name="T5" fmla="*/ 587 h 587"/>
              <a:gd name="T6" fmla="*/ 566 w 710"/>
              <a:gd name="T7" fmla="*/ 587 h 587"/>
              <a:gd name="T8" fmla="*/ 710 w 710"/>
              <a:gd name="T9" fmla="*/ 293 h 587"/>
              <a:gd name="T10" fmla="*/ 566 w 710"/>
              <a:gd name="T11" fmla="*/ 0 h 5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710" h="587">
                <a:moveTo>
                  <a:pt x="566" y="0"/>
                </a:moveTo>
                <a:lnTo>
                  <a:pt x="0" y="0"/>
                </a:lnTo>
                <a:lnTo>
                  <a:pt x="0" y="587"/>
                </a:lnTo>
                <a:lnTo>
                  <a:pt x="566" y="587"/>
                </a:lnTo>
                <a:lnTo>
                  <a:pt x="710" y="293"/>
                </a:lnTo>
                <a:lnTo>
                  <a:pt x="566" y="0"/>
                </a:lnTo>
                <a:close/>
              </a:path>
            </a:pathLst>
          </a:custGeom>
          <a:solidFill>
            <a:srgbClr val="FFC6C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9pPr>
          </a:lstStyle>
          <a:p>
            <a:pPr fontAlgn="auto"/>
            <a:endParaRPr lang="zh-CN" altLang="en-US" noProof="1">
              <a:latin typeface="汉仪中圆简" panose="02010604000101010101" pitchFamily="2" charset="-122"/>
              <a:ea typeface="汉仪中圆简" panose="02010604000101010101" pitchFamily="2" charset="-122"/>
            </a:endParaRPr>
          </a:p>
        </p:txBody>
      </p:sp>
      <p:sp>
        <p:nvSpPr>
          <p:cNvPr id="3" name="Freeform 107"/>
          <p:cNvSpPr/>
          <p:nvPr>
            <p:custDataLst>
              <p:tags r:id="rId5"/>
            </p:custDataLst>
          </p:nvPr>
        </p:nvSpPr>
        <p:spPr bwMode="auto">
          <a:xfrm rot="10800000" flipH="1">
            <a:off x="765810" y="5040630"/>
            <a:ext cx="314325" cy="76200"/>
          </a:xfrm>
          <a:custGeom>
            <a:avLst/>
            <a:gdLst>
              <a:gd name="T0" fmla="*/ 566 w 710"/>
              <a:gd name="T1" fmla="*/ 0 h 587"/>
              <a:gd name="T2" fmla="*/ 0 w 710"/>
              <a:gd name="T3" fmla="*/ 0 h 587"/>
              <a:gd name="T4" fmla="*/ 0 w 710"/>
              <a:gd name="T5" fmla="*/ 587 h 587"/>
              <a:gd name="T6" fmla="*/ 566 w 710"/>
              <a:gd name="T7" fmla="*/ 587 h 587"/>
              <a:gd name="T8" fmla="*/ 710 w 710"/>
              <a:gd name="T9" fmla="*/ 293 h 587"/>
              <a:gd name="T10" fmla="*/ 566 w 710"/>
              <a:gd name="T11" fmla="*/ 0 h 5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710" h="587">
                <a:moveTo>
                  <a:pt x="566" y="0"/>
                </a:moveTo>
                <a:lnTo>
                  <a:pt x="0" y="0"/>
                </a:lnTo>
                <a:lnTo>
                  <a:pt x="0" y="587"/>
                </a:lnTo>
                <a:lnTo>
                  <a:pt x="566" y="587"/>
                </a:lnTo>
                <a:lnTo>
                  <a:pt x="710" y="293"/>
                </a:lnTo>
                <a:lnTo>
                  <a:pt x="566" y="0"/>
                </a:lnTo>
                <a:close/>
              </a:path>
            </a:pathLst>
          </a:custGeom>
          <a:solidFill>
            <a:srgbClr val="FFC6C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9pPr>
          </a:lstStyle>
          <a:p>
            <a:pPr fontAlgn="auto"/>
            <a:endParaRPr lang="zh-CN" altLang="en-US" noProof="1">
              <a:latin typeface="汉仪中圆简" panose="02010604000101010101" pitchFamily="2" charset="-122"/>
              <a:ea typeface="汉仪中圆简" panose="02010604000101010101" pitchFamily="2" charset="-122"/>
            </a:endParaRPr>
          </a:p>
        </p:txBody>
      </p:sp>
      <p:sp>
        <p:nvSpPr>
          <p:cNvPr id="5" name="Freeform 107"/>
          <p:cNvSpPr/>
          <p:nvPr>
            <p:custDataLst>
              <p:tags r:id="rId6"/>
            </p:custDataLst>
          </p:nvPr>
        </p:nvSpPr>
        <p:spPr bwMode="auto">
          <a:xfrm rot="10800000" flipH="1">
            <a:off x="765810" y="5400675"/>
            <a:ext cx="314325" cy="76200"/>
          </a:xfrm>
          <a:custGeom>
            <a:avLst/>
            <a:gdLst>
              <a:gd name="T0" fmla="*/ 566 w 710"/>
              <a:gd name="T1" fmla="*/ 0 h 587"/>
              <a:gd name="T2" fmla="*/ 0 w 710"/>
              <a:gd name="T3" fmla="*/ 0 h 587"/>
              <a:gd name="T4" fmla="*/ 0 w 710"/>
              <a:gd name="T5" fmla="*/ 587 h 587"/>
              <a:gd name="T6" fmla="*/ 566 w 710"/>
              <a:gd name="T7" fmla="*/ 587 h 587"/>
              <a:gd name="T8" fmla="*/ 710 w 710"/>
              <a:gd name="T9" fmla="*/ 293 h 587"/>
              <a:gd name="T10" fmla="*/ 566 w 710"/>
              <a:gd name="T11" fmla="*/ 0 h 5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710" h="587">
                <a:moveTo>
                  <a:pt x="566" y="0"/>
                </a:moveTo>
                <a:lnTo>
                  <a:pt x="0" y="0"/>
                </a:lnTo>
                <a:lnTo>
                  <a:pt x="0" y="587"/>
                </a:lnTo>
                <a:lnTo>
                  <a:pt x="566" y="587"/>
                </a:lnTo>
                <a:lnTo>
                  <a:pt x="710" y="293"/>
                </a:lnTo>
                <a:lnTo>
                  <a:pt x="566" y="0"/>
                </a:lnTo>
                <a:close/>
              </a:path>
            </a:pathLst>
          </a:custGeom>
          <a:solidFill>
            <a:srgbClr val="FFC6C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9pPr>
          </a:lstStyle>
          <a:p>
            <a:pPr fontAlgn="auto"/>
            <a:endParaRPr lang="zh-CN" altLang="en-US" noProof="1">
              <a:latin typeface="汉仪中圆简" panose="02010604000101010101" pitchFamily="2" charset="-122"/>
              <a:ea typeface="汉仪中圆简" panose="02010604000101010101" pitchFamily="2" charset="-122"/>
            </a:endParaRPr>
          </a:p>
        </p:txBody>
      </p:sp>
      <p:sp>
        <p:nvSpPr>
          <p:cNvPr id="7" name="Freeform 107"/>
          <p:cNvSpPr/>
          <p:nvPr>
            <p:custDataLst>
              <p:tags r:id="rId7"/>
            </p:custDataLst>
          </p:nvPr>
        </p:nvSpPr>
        <p:spPr bwMode="auto">
          <a:xfrm rot="10800000" flipH="1">
            <a:off x="765810" y="5684520"/>
            <a:ext cx="314325" cy="76200"/>
          </a:xfrm>
          <a:custGeom>
            <a:avLst/>
            <a:gdLst>
              <a:gd name="T0" fmla="*/ 566 w 710"/>
              <a:gd name="T1" fmla="*/ 0 h 587"/>
              <a:gd name="T2" fmla="*/ 0 w 710"/>
              <a:gd name="T3" fmla="*/ 0 h 587"/>
              <a:gd name="T4" fmla="*/ 0 w 710"/>
              <a:gd name="T5" fmla="*/ 587 h 587"/>
              <a:gd name="T6" fmla="*/ 566 w 710"/>
              <a:gd name="T7" fmla="*/ 587 h 587"/>
              <a:gd name="T8" fmla="*/ 710 w 710"/>
              <a:gd name="T9" fmla="*/ 293 h 587"/>
              <a:gd name="T10" fmla="*/ 566 w 710"/>
              <a:gd name="T11" fmla="*/ 0 h 5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710" h="587">
                <a:moveTo>
                  <a:pt x="566" y="0"/>
                </a:moveTo>
                <a:lnTo>
                  <a:pt x="0" y="0"/>
                </a:lnTo>
                <a:lnTo>
                  <a:pt x="0" y="587"/>
                </a:lnTo>
                <a:lnTo>
                  <a:pt x="566" y="587"/>
                </a:lnTo>
                <a:lnTo>
                  <a:pt x="710" y="293"/>
                </a:lnTo>
                <a:lnTo>
                  <a:pt x="566" y="0"/>
                </a:lnTo>
                <a:close/>
              </a:path>
            </a:pathLst>
          </a:custGeom>
          <a:solidFill>
            <a:srgbClr val="FFC6C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9pPr>
          </a:lstStyle>
          <a:p>
            <a:pPr fontAlgn="auto"/>
            <a:endParaRPr lang="zh-CN" altLang="en-US" noProof="1">
              <a:latin typeface="汉仪中圆简" panose="02010604000101010101" pitchFamily="2" charset="-122"/>
              <a:ea typeface="汉仪中圆简" panose="0201060400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000">
        <p:fade/>
      </p:transition>
    </mc:Choice>
    <mc:Fallback xmlns="">
      <p:transition spd="med" advClick="0" advTm="100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直接连接符 12"/>
          <p:cNvCxnSpPr/>
          <p:nvPr/>
        </p:nvCxnSpPr>
        <p:spPr>
          <a:xfrm>
            <a:off x="2979914" y="3791491"/>
            <a:ext cx="5562247" cy="0"/>
          </a:xfrm>
          <a:prstGeom prst="line">
            <a:avLst/>
          </a:prstGeom>
          <a:ln w="1270">
            <a:solidFill>
              <a:schemeClr val="tx1">
                <a:lumMod val="95000"/>
                <a:lumOff val="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3600993" y="2880517"/>
            <a:ext cx="3980180" cy="5835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spc="300" dirty="0">
                <a:effectLst/>
                <a:latin typeface="汉仪雪君体简" panose="02010600000101010101" charset="-122"/>
                <a:ea typeface="汉仪雪君体简" panose="02010600000101010101" charset="-122"/>
                <a:cs typeface="汉仪雪君体简" panose="02010600000101010101" charset="-122"/>
              </a:rPr>
              <a:t>演示完毕 谢谢观看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000">
        <p:fade/>
      </p:transition>
    </mc:Choice>
    <mc:Fallback xmlns="">
      <p:transition spd="med" advClick="0" advTm="100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 flipV="1">
            <a:off x="91037" y="90087"/>
            <a:ext cx="11340000" cy="630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75592A"/>
              </a:solidFill>
              <a:latin typeface="汉仪中圆简" panose="02010604000101010101" pitchFamily="2" charset="-122"/>
              <a:ea typeface="汉仪中圆简" panose="02010604000101010101" pitchFamily="2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765081" y="623209"/>
            <a:ext cx="2672080" cy="5219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研究内容和假设</a:t>
            </a:r>
          </a:p>
        </p:txBody>
      </p:sp>
      <p:sp>
        <p:nvSpPr>
          <p:cNvPr id="16" name="矩形 15"/>
          <p:cNvSpPr/>
          <p:nvPr/>
        </p:nvSpPr>
        <p:spPr>
          <a:xfrm>
            <a:off x="683079" y="719138"/>
            <a:ext cx="65441" cy="360362"/>
          </a:xfrm>
          <a:prstGeom prst="rect">
            <a:avLst/>
          </a:prstGeom>
          <a:solidFill>
            <a:srgbClr val="D3EC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75592A"/>
              </a:solidFill>
              <a:latin typeface="汉仪中圆简" panose="02010604000101010101" pitchFamily="2" charset="-122"/>
              <a:ea typeface="汉仪中圆简" panose="02010604000101010101" pitchFamily="2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589511" y="719138"/>
            <a:ext cx="65441" cy="360362"/>
          </a:xfrm>
          <a:prstGeom prst="rect">
            <a:avLst/>
          </a:prstGeom>
          <a:solidFill>
            <a:srgbClr val="D3EC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75592A"/>
              </a:solidFill>
              <a:latin typeface="汉仪中圆简" panose="02010604000101010101" pitchFamily="2" charset="-122"/>
              <a:ea typeface="汉仪中圆简" panose="02010604000101010101" pitchFamily="2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982227" y="1800355"/>
            <a:ext cx="4014802" cy="1457464"/>
            <a:chOff x="982227" y="1309846"/>
            <a:chExt cx="4014802" cy="1457464"/>
          </a:xfrm>
        </p:grpSpPr>
        <p:sp>
          <p:nvSpPr>
            <p:cNvPr id="74" name="文本框 10"/>
            <p:cNvSpPr txBox="1">
              <a:spLocks noChangeArrowheads="1"/>
            </p:cNvSpPr>
            <p:nvPr/>
          </p:nvSpPr>
          <p:spPr bwMode="auto">
            <a:xfrm>
              <a:off x="1008685" y="1309846"/>
              <a:ext cx="3988344" cy="523448"/>
            </a:xfrm>
            <a:prstGeom prst="rect">
              <a:avLst/>
            </a:prstGeom>
            <a:solidFill>
              <a:srgbClr val="FFC6CF"/>
            </a:solidFill>
            <a:ln>
              <a:noFill/>
            </a:ln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zh-CN" altLang="en-US" b="1" dirty="0">
                <a:solidFill>
                  <a:srgbClr val="FFFFFF"/>
                </a:solidFill>
                <a:latin typeface="汉仪中圆简" panose="02010604000101010101" pitchFamily="2" charset="-122"/>
                <a:ea typeface="汉仪中圆简" panose="02010604000101010101" pitchFamily="2" charset="-122"/>
              </a:endParaRPr>
            </a:p>
          </p:txBody>
        </p:sp>
        <p:sp>
          <p:nvSpPr>
            <p:cNvPr id="80" name="文本框 79"/>
            <p:cNvSpPr txBox="1"/>
            <p:nvPr/>
          </p:nvSpPr>
          <p:spPr>
            <a:xfrm>
              <a:off x="1019369" y="1379216"/>
              <a:ext cx="3830758" cy="39878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>
              <a:defPPr>
                <a:defRPr lang="zh-CN"/>
              </a:defPPr>
              <a:lvl1pPr>
                <a:defRPr sz="1500" b="1" spc="-15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禹卫书法行书简体" panose="02010600030101010101" charset="-122"/>
                  <a:ea typeface="禹卫书法行书简体" panose="02010600030101010101" charset="-122"/>
                </a:defRPr>
              </a:lvl1pPr>
            </a:lstStyle>
            <a:p>
              <a:r>
                <a:rPr lang="zh-CN" altLang="en-US" sz="2000" b="0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研究内容</a:t>
              </a:r>
            </a:p>
          </p:txBody>
        </p:sp>
        <p:sp>
          <p:nvSpPr>
            <p:cNvPr id="81" name="文本框 80"/>
            <p:cNvSpPr txBox="1"/>
            <p:nvPr/>
          </p:nvSpPr>
          <p:spPr>
            <a:xfrm>
              <a:off x="982227" y="2030075"/>
              <a:ext cx="4010781" cy="73723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>
              <a:defPPr>
                <a:defRPr lang="zh-CN"/>
              </a:defPPr>
              <a:lvl1pPr>
                <a:defRPr sz="1500" b="1" spc="-15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禹卫书法行书简体" panose="02010600030101010101" charset="-122"/>
                  <a:ea typeface="禹卫书法行书简体" panose="02010600030101010101" charset="-122"/>
                </a:defRPr>
              </a:lvl1pPr>
            </a:lstStyle>
            <a:p>
              <a:pPr algn="just">
                <a:lnSpc>
                  <a:spcPct val="150000"/>
                </a:lnSpc>
              </a:pPr>
              <a:r>
                <a:rPr lang="zh-CN" altLang="en-US" sz="1400" b="0" spc="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青少年所经历的父母和朋友的情感支持对他们生活满意度的影响。</a:t>
              </a:r>
            </a:p>
          </p:txBody>
        </p:sp>
      </p:grpSp>
      <p:sp>
        <p:nvSpPr>
          <p:cNvPr id="3" name="文本框 10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069645" y="3531365"/>
            <a:ext cx="3988344" cy="523448"/>
          </a:xfrm>
          <a:prstGeom prst="rect">
            <a:avLst/>
          </a:prstGeom>
          <a:solidFill>
            <a:srgbClr val="FFC6CF"/>
          </a:solidFill>
          <a:ln>
            <a:noFill/>
          </a:ln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b="1" dirty="0">
              <a:solidFill>
                <a:srgbClr val="FFFFFF"/>
              </a:solidFill>
              <a:latin typeface="汉仪中圆简" panose="02010604000101010101" pitchFamily="2" charset="-122"/>
              <a:ea typeface="汉仪中圆简" panose="02010604000101010101" pitchFamily="2" charset="-122"/>
            </a:endParaRPr>
          </a:p>
        </p:txBody>
      </p: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1080329" y="3600735"/>
            <a:ext cx="3830758" cy="3987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defPPr>
              <a:defRPr lang="zh-CN"/>
            </a:defPPr>
            <a:lvl1pPr>
              <a:defRPr sz="1500" b="1" spc="-15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禹卫书法行书简体" panose="02010600030101010101" charset="-122"/>
                <a:ea typeface="禹卫书法行书简体" panose="02010600030101010101" charset="-122"/>
              </a:defRPr>
            </a:lvl1pPr>
          </a:lstStyle>
          <a:p>
            <a:pPr algn="l">
              <a:buClrTx/>
              <a:buSzTx/>
              <a:buFontTx/>
            </a:pPr>
            <a:r>
              <a:rPr lang="zh-CN" altLang="en-US" sz="2000" b="0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理论假设</a:t>
            </a:r>
          </a:p>
        </p:txBody>
      </p:sp>
      <p:sp>
        <p:nvSpPr>
          <p:cNvPr id="6" name="文本框 5"/>
          <p:cNvSpPr txBox="1"/>
          <p:nvPr>
            <p:custDataLst>
              <p:tags r:id="rId4"/>
            </p:custDataLst>
          </p:nvPr>
        </p:nvSpPr>
        <p:spPr>
          <a:xfrm>
            <a:off x="1080017" y="4177299"/>
            <a:ext cx="4010781" cy="1383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defPPr>
              <a:defRPr lang="zh-CN"/>
            </a:defPPr>
            <a:lvl1pPr>
              <a:defRPr sz="1500" b="1" spc="-15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禹卫书法行书简体" panose="02010600030101010101" charset="-122"/>
                <a:ea typeface="禹卫书法行书简体" panose="02010600030101010101" charset="-122"/>
              </a:defRPr>
            </a:lvl1pPr>
          </a:lstStyle>
          <a:p>
            <a:pPr algn="just">
              <a:lnSpc>
                <a:spcPct val="150000"/>
              </a:lnSpc>
            </a:pPr>
            <a:r>
              <a:rPr lang="zh-CN" altLang="en-US" sz="1400" b="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父母的支持和朋友的支持都对生活满意度有积极影响。</a:t>
            </a:r>
          </a:p>
          <a:p>
            <a:pPr algn="just">
              <a:lnSpc>
                <a:spcPct val="150000"/>
              </a:lnSpc>
            </a:pPr>
            <a:r>
              <a:rPr lang="zh-CN" altLang="en-US" sz="1400" b="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同时，“学术自我效能”和“社会自我效能”这两个自我效能将成为这些效应的中介。</a:t>
            </a:r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581015" y="2520315"/>
            <a:ext cx="5419090" cy="20161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000">
        <p:fade/>
      </p:transition>
    </mc:Choice>
    <mc:Fallback xmlns="">
      <p:transition spd="med" advClick="0" advTm="100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 flipV="1">
            <a:off x="91672" y="90087"/>
            <a:ext cx="11340000" cy="630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75592A"/>
              </a:solidFill>
              <a:latin typeface="汉仪中圆简" panose="02010604000101010101" pitchFamily="2" charset="-122"/>
              <a:ea typeface="汉仪中圆简" panose="02010604000101010101" pitchFamily="2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765081" y="623209"/>
            <a:ext cx="3027680" cy="5219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结构方程组成部分</a:t>
            </a:r>
          </a:p>
        </p:txBody>
      </p:sp>
      <p:sp>
        <p:nvSpPr>
          <p:cNvPr id="21" name="矩形 20"/>
          <p:cNvSpPr/>
          <p:nvPr/>
        </p:nvSpPr>
        <p:spPr>
          <a:xfrm>
            <a:off x="683079" y="719138"/>
            <a:ext cx="65441" cy="360362"/>
          </a:xfrm>
          <a:prstGeom prst="rect">
            <a:avLst/>
          </a:prstGeom>
          <a:solidFill>
            <a:srgbClr val="D3EC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75592A"/>
              </a:solidFill>
              <a:latin typeface="汉仪中圆简" panose="02010604000101010101" pitchFamily="2" charset="-122"/>
              <a:ea typeface="汉仪中圆简" panose="02010604000101010101" pitchFamily="2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589511" y="719138"/>
            <a:ext cx="65441" cy="360362"/>
          </a:xfrm>
          <a:prstGeom prst="rect">
            <a:avLst/>
          </a:prstGeom>
          <a:solidFill>
            <a:srgbClr val="D3EC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75592A"/>
              </a:solidFill>
              <a:latin typeface="汉仪中圆简" panose="02010604000101010101" pitchFamily="2" charset="-122"/>
              <a:ea typeface="汉仪中圆简" panose="02010604000101010101" pitchFamily="2" charset="-122"/>
            </a:endParaRPr>
          </a:p>
        </p:txBody>
      </p:sp>
      <p:sp>
        <p:nvSpPr>
          <p:cNvPr id="23" name="Freeform 99"/>
          <p:cNvSpPr>
            <a:spLocks noChangeArrowheads="1"/>
          </p:cNvSpPr>
          <p:nvPr/>
        </p:nvSpPr>
        <p:spPr bwMode="auto">
          <a:xfrm>
            <a:off x="371475" y="2571722"/>
            <a:ext cx="1127125" cy="931863"/>
          </a:xfrm>
          <a:custGeom>
            <a:avLst/>
            <a:gdLst>
              <a:gd name="T0" fmla="*/ 142 w 710"/>
              <a:gd name="T1" fmla="*/ 587 h 587"/>
              <a:gd name="T2" fmla="*/ 710 w 710"/>
              <a:gd name="T3" fmla="*/ 587 h 587"/>
              <a:gd name="T4" fmla="*/ 710 w 710"/>
              <a:gd name="T5" fmla="*/ 0 h 587"/>
              <a:gd name="T6" fmla="*/ 142 w 710"/>
              <a:gd name="T7" fmla="*/ 0 h 587"/>
              <a:gd name="T8" fmla="*/ 0 w 710"/>
              <a:gd name="T9" fmla="*/ 293 h 587"/>
              <a:gd name="T10" fmla="*/ 142 w 710"/>
              <a:gd name="T11" fmla="*/ 587 h 5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710" h="587">
                <a:moveTo>
                  <a:pt x="142" y="587"/>
                </a:moveTo>
                <a:lnTo>
                  <a:pt x="710" y="587"/>
                </a:lnTo>
                <a:lnTo>
                  <a:pt x="710" y="0"/>
                </a:lnTo>
                <a:lnTo>
                  <a:pt x="142" y="0"/>
                </a:lnTo>
                <a:lnTo>
                  <a:pt x="0" y="293"/>
                </a:lnTo>
                <a:lnTo>
                  <a:pt x="142" y="587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9pPr>
          </a:lstStyle>
          <a:p>
            <a:endParaRPr lang="zh-CN" altLang="en-US" dirty="0">
              <a:latin typeface="汉仪中圆简" panose="02010604000101010101" pitchFamily="2" charset="-122"/>
              <a:ea typeface="汉仪中圆简" panose="02010604000101010101" pitchFamily="2" charset="-122"/>
            </a:endParaRPr>
          </a:p>
        </p:txBody>
      </p:sp>
      <p:sp>
        <p:nvSpPr>
          <p:cNvPr id="24" name="Freeform 108"/>
          <p:cNvSpPr>
            <a:spLocks noChangeArrowheads="1"/>
          </p:cNvSpPr>
          <p:nvPr/>
        </p:nvSpPr>
        <p:spPr bwMode="auto">
          <a:xfrm>
            <a:off x="9245600" y="2919385"/>
            <a:ext cx="1127125" cy="931862"/>
          </a:xfrm>
          <a:custGeom>
            <a:avLst/>
            <a:gdLst>
              <a:gd name="T0" fmla="*/ 566 w 710"/>
              <a:gd name="T1" fmla="*/ 0 h 587"/>
              <a:gd name="T2" fmla="*/ 0 w 710"/>
              <a:gd name="T3" fmla="*/ 0 h 587"/>
              <a:gd name="T4" fmla="*/ 0 w 710"/>
              <a:gd name="T5" fmla="*/ 587 h 587"/>
              <a:gd name="T6" fmla="*/ 566 w 710"/>
              <a:gd name="T7" fmla="*/ 587 h 587"/>
              <a:gd name="T8" fmla="*/ 710 w 710"/>
              <a:gd name="T9" fmla="*/ 293 h 587"/>
              <a:gd name="T10" fmla="*/ 566 w 710"/>
              <a:gd name="T11" fmla="*/ 0 h 5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710" h="587">
                <a:moveTo>
                  <a:pt x="566" y="0"/>
                </a:moveTo>
                <a:lnTo>
                  <a:pt x="0" y="0"/>
                </a:lnTo>
                <a:lnTo>
                  <a:pt x="0" y="587"/>
                </a:lnTo>
                <a:lnTo>
                  <a:pt x="566" y="587"/>
                </a:lnTo>
                <a:lnTo>
                  <a:pt x="710" y="293"/>
                </a:lnTo>
                <a:lnTo>
                  <a:pt x="566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9pPr>
          </a:lstStyle>
          <a:p>
            <a:endParaRPr lang="zh-CN" altLang="en-US" dirty="0">
              <a:latin typeface="汉仪中圆简" panose="02010604000101010101" pitchFamily="2" charset="-122"/>
              <a:ea typeface="汉仪中圆简" panose="02010604000101010101" pitchFamily="2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6120765" y="1619250"/>
            <a:ext cx="5248910" cy="1026160"/>
            <a:chOff x="9639" y="2550"/>
            <a:chExt cx="8266" cy="1616"/>
          </a:xfrm>
        </p:grpSpPr>
        <p:sp>
          <p:nvSpPr>
            <p:cNvPr id="25" name="Freeform 107"/>
            <p:cNvSpPr/>
            <p:nvPr/>
          </p:nvSpPr>
          <p:spPr bwMode="auto">
            <a:xfrm>
              <a:off x="9639" y="2550"/>
              <a:ext cx="8266" cy="1616"/>
            </a:xfrm>
            <a:custGeom>
              <a:avLst/>
              <a:gdLst>
                <a:gd name="T0" fmla="*/ 566 w 710"/>
                <a:gd name="T1" fmla="*/ 0 h 587"/>
                <a:gd name="T2" fmla="*/ 0 w 710"/>
                <a:gd name="T3" fmla="*/ 0 h 587"/>
                <a:gd name="T4" fmla="*/ 0 w 710"/>
                <a:gd name="T5" fmla="*/ 587 h 587"/>
                <a:gd name="T6" fmla="*/ 566 w 710"/>
                <a:gd name="T7" fmla="*/ 587 h 587"/>
                <a:gd name="T8" fmla="*/ 710 w 710"/>
                <a:gd name="T9" fmla="*/ 293 h 587"/>
                <a:gd name="T10" fmla="*/ 566 w 710"/>
                <a:gd name="T11" fmla="*/ 0 h 5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10" h="587">
                  <a:moveTo>
                    <a:pt x="566" y="0"/>
                  </a:moveTo>
                  <a:lnTo>
                    <a:pt x="0" y="0"/>
                  </a:lnTo>
                  <a:lnTo>
                    <a:pt x="0" y="587"/>
                  </a:lnTo>
                  <a:lnTo>
                    <a:pt x="566" y="587"/>
                  </a:lnTo>
                  <a:lnTo>
                    <a:pt x="710" y="293"/>
                  </a:lnTo>
                  <a:lnTo>
                    <a:pt x="566" y="0"/>
                  </a:lnTo>
                  <a:close/>
                </a:path>
              </a:pathLst>
            </a:custGeom>
            <a:solidFill>
              <a:srgbClr val="D2EAF6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9pPr>
            </a:lstStyle>
            <a:p>
              <a:pPr fontAlgn="auto"/>
              <a:endParaRPr lang="zh-CN" altLang="en-US" noProof="1">
                <a:latin typeface="汉仪中圆简" panose="02010604000101010101" pitchFamily="2" charset="-122"/>
                <a:ea typeface="汉仪中圆简" panose="02010604000101010101" pitchFamily="2" charset="-122"/>
              </a:endParaRPr>
            </a:p>
          </p:txBody>
        </p:sp>
        <p:sp>
          <p:nvSpPr>
            <p:cNvPr id="38" name="文本框 37"/>
            <p:cNvSpPr txBox="1"/>
            <p:nvPr/>
          </p:nvSpPr>
          <p:spPr>
            <a:xfrm>
              <a:off x="9923" y="3010"/>
              <a:ext cx="7332" cy="56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/>
              </a:defPPr>
              <a:lvl1pPr>
                <a:defRPr sz="1500" b="1" spc="-15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禹卫书法行书简体" panose="02010600030101010101" charset="-122"/>
                  <a:ea typeface="禹卫书法行书简体" panose="02010600030101010101" charset="-122"/>
                </a:defRPr>
              </a:lvl1pPr>
            </a:lstStyle>
            <a:p>
              <a:r>
                <a:rPr lang="zh-CN" altLang="en-US" sz="2000" b="0" spc="3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结构模型-结构模型又称回归模型</a:t>
              </a: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180340" y="1619885"/>
            <a:ext cx="5378450" cy="1045210"/>
            <a:chOff x="284" y="2551"/>
            <a:chExt cx="8470" cy="1646"/>
          </a:xfrm>
        </p:grpSpPr>
        <p:sp>
          <p:nvSpPr>
            <p:cNvPr id="27" name="Freeform 107"/>
            <p:cNvSpPr/>
            <p:nvPr/>
          </p:nvSpPr>
          <p:spPr bwMode="auto">
            <a:xfrm flipH="1">
              <a:off x="284" y="2551"/>
              <a:ext cx="8168" cy="1647"/>
            </a:xfrm>
            <a:custGeom>
              <a:avLst/>
              <a:gdLst>
                <a:gd name="T0" fmla="*/ 566 w 710"/>
                <a:gd name="T1" fmla="*/ 0 h 587"/>
                <a:gd name="T2" fmla="*/ 0 w 710"/>
                <a:gd name="T3" fmla="*/ 0 h 587"/>
                <a:gd name="T4" fmla="*/ 0 w 710"/>
                <a:gd name="T5" fmla="*/ 587 h 587"/>
                <a:gd name="T6" fmla="*/ 566 w 710"/>
                <a:gd name="T7" fmla="*/ 587 h 587"/>
                <a:gd name="T8" fmla="*/ 710 w 710"/>
                <a:gd name="T9" fmla="*/ 293 h 587"/>
                <a:gd name="T10" fmla="*/ 566 w 710"/>
                <a:gd name="T11" fmla="*/ 0 h 5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10" h="587">
                  <a:moveTo>
                    <a:pt x="566" y="0"/>
                  </a:moveTo>
                  <a:lnTo>
                    <a:pt x="0" y="0"/>
                  </a:lnTo>
                  <a:lnTo>
                    <a:pt x="0" y="587"/>
                  </a:lnTo>
                  <a:lnTo>
                    <a:pt x="566" y="587"/>
                  </a:lnTo>
                  <a:lnTo>
                    <a:pt x="710" y="293"/>
                  </a:lnTo>
                  <a:lnTo>
                    <a:pt x="566" y="0"/>
                  </a:lnTo>
                  <a:close/>
                </a:path>
              </a:pathLst>
            </a:custGeom>
            <a:solidFill>
              <a:srgbClr val="FFC6C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9pPr>
            </a:lstStyle>
            <a:p>
              <a:pPr fontAlgn="auto"/>
              <a:endParaRPr lang="zh-CN" altLang="en-US" noProof="1">
                <a:latin typeface="汉仪中圆简" panose="02010604000101010101" pitchFamily="2" charset="-122"/>
                <a:ea typeface="汉仪中圆简" panose="02010604000101010101" pitchFamily="2" charset="-122"/>
              </a:endParaRPr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1418" y="2859"/>
              <a:ext cx="7337" cy="90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/>
              </a:defPPr>
              <a:lvl1pPr>
                <a:defRPr sz="1500" b="1" spc="-15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禹卫书法行书简体" panose="02010600030101010101" charset="-122"/>
                  <a:ea typeface="禹卫书法行书简体" panose="02010600030101010101" charset="-122"/>
                </a:defRPr>
              </a:lvl1pPr>
            </a:lstStyle>
            <a:p>
              <a:pPr algn="l">
                <a:buClrTx/>
                <a:buSzTx/>
                <a:buFontTx/>
              </a:pPr>
              <a:r>
                <a:rPr lang="zh-CN" altLang="en-US" sz="2000" b="0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测量模型-验证性因子分析（CFA）</a:t>
              </a: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3241040" y="3420110"/>
            <a:ext cx="5358130" cy="2245360"/>
            <a:chOff x="5104" y="4819"/>
            <a:chExt cx="8438" cy="3536"/>
          </a:xfrm>
        </p:grpSpPr>
        <p:sp>
          <p:nvSpPr>
            <p:cNvPr id="6" name="文本框 5"/>
            <p:cNvSpPr txBox="1"/>
            <p:nvPr/>
          </p:nvSpPr>
          <p:spPr>
            <a:xfrm>
              <a:off x="5104" y="4819"/>
              <a:ext cx="8439" cy="35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>
                  <a:latin typeface="微软雅黑 Light" panose="020B0502040204020203" pitchFamily="34" charset="-122"/>
                  <a:ea typeface="微软雅黑 Light" panose="020B0502040204020203" pitchFamily="34" charset="-122"/>
                  <a:cs typeface="微软雅黑 Light" panose="020B0502040204020203" pitchFamily="34" charset="-122"/>
                </a:rPr>
                <a:t>研究者事先假设理论</a:t>
              </a:r>
            </a:p>
            <a:p>
              <a:pPr algn="ctr"/>
              <a:endParaRPr lang="zh-CN" altLang="en-US" sz="1400"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</a:endParaRPr>
            </a:p>
            <a:p>
              <a:pPr algn="ctr"/>
              <a:endParaRPr lang="zh-CN" altLang="en-US" sz="1400"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</a:endParaRPr>
            </a:p>
            <a:p>
              <a:pPr algn="ctr"/>
              <a:r>
                <a:rPr lang="zh-CN" altLang="en-US" sz="1400">
                  <a:latin typeface="微软雅黑 Light" panose="020B0502040204020203" pitchFamily="34" charset="-122"/>
                  <a:ea typeface="微软雅黑 Light" panose="020B0502040204020203" pitchFamily="34" charset="-122"/>
                  <a:cs typeface="微软雅黑 Light" panose="020B0502040204020203" pitchFamily="34" charset="-122"/>
                </a:rPr>
                <a:t>利用统计手段对理论模式加以处理</a:t>
              </a:r>
            </a:p>
            <a:p>
              <a:pPr algn="ctr"/>
              <a:endParaRPr lang="zh-CN" altLang="en-US" sz="1400"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</a:endParaRPr>
            </a:p>
            <a:p>
              <a:pPr algn="ctr"/>
              <a:endParaRPr lang="zh-CN" altLang="en-US" sz="1400"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</a:endParaRPr>
            </a:p>
            <a:p>
              <a:pPr algn="ctr"/>
              <a:r>
                <a:rPr lang="zh-CN" altLang="en-US" sz="1400">
                  <a:latin typeface="微软雅黑 Light" panose="020B0502040204020203" pitchFamily="34" charset="-122"/>
                  <a:ea typeface="微软雅黑 Light" panose="020B0502040204020203" pitchFamily="34" charset="-122"/>
                  <a:cs typeface="微软雅黑 Light" panose="020B0502040204020203" pitchFamily="34" charset="-122"/>
                </a:rPr>
                <a:t>比较模式与数据关系的一致性程度</a:t>
              </a:r>
            </a:p>
            <a:p>
              <a:pPr algn="ctr"/>
              <a:endParaRPr lang="zh-CN" altLang="en-US" sz="1400"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</a:endParaRPr>
            </a:p>
            <a:p>
              <a:pPr algn="ctr"/>
              <a:endParaRPr lang="zh-CN" altLang="en-US" sz="1400"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</a:endParaRPr>
            </a:p>
            <a:p>
              <a:pPr algn="ctr"/>
              <a:r>
                <a:rPr lang="zh-CN" altLang="en-US" sz="1400">
                  <a:latin typeface="微软雅黑 Light" panose="020B0502040204020203" pitchFamily="34" charset="-122"/>
                  <a:ea typeface="微软雅黑 Light" panose="020B0502040204020203" pitchFamily="34" charset="-122"/>
                  <a:cs typeface="微软雅黑 Light" panose="020B0502040204020203" pitchFamily="34" charset="-122"/>
                </a:rPr>
                <a:t>作出评价，证实/证伪理论模式</a:t>
              </a:r>
            </a:p>
          </p:txBody>
        </p:sp>
        <p:sp>
          <p:nvSpPr>
            <p:cNvPr id="7" name="Freeform 107"/>
            <p:cNvSpPr/>
            <p:nvPr>
              <p:custDataLst>
                <p:tags r:id="rId2"/>
              </p:custDataLst>
            </p:nvPr>
          </p:nvSpPr>
          <p:spPr bwMode="auto">
            <a:xfrm rot="16200000" flipH="1">
              <a:off x="8922" y="6527"/>
              <a:ext cx="495" cy="120"/>
            </a:xfrm>
            <a:custGeom>
              <a:avLst/>
              <a:gdLst>
                <a:gd name="T0" fmla="*/ 566 w 710"/>
                <a:gd name="T1" fmla="*/ 0 h 587"/>
                <a:gd name="T2" fmla="*/ 0 w 710"/>
                <a:gd name="T3" fmla="*/ 0 h 587"/>
                <a:gd name="T4" fmla="*/ 0 w 710"/>
                <a:gd name="T5" fmla="*/ 587 h 587"/>
                <a:gd name="T6" fmla="*/ 566 w 710"/>
                <a:gd name="T7" fmla="*/ 587 h 587"/>
                <a:gd name="T8" fmla="*/ 710 w 710"/>
                <a:gd name="T9" fmla="*/ 293 h 587"/>
                <a:gd name="T10" fmla="*/ 566 w 710"/>
                <a:gd name="T11" fmla="*/ 0 h 5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10" h="587">
                  <a:moveTo>
                    <a:pt x="566" y="0"/>
                  </a:moveTo>
                  <a:lnTo>
                    <a:pt x="0" y="0"/>
                  </a:lnTo>
                  <a:lnTo>
                    <a:pt x="0" y="587"/>
                  </a:lnTo>
                  <a:lnTo>
                    <a:pt x="566" y="587"/>
                  </a:lnTo>
                  <a:lnTo>
                    <a:pt x="710" y="293"/>
                  </a:lnTo>
                  <a:lnTo>
                    <a:pt x="566" y="0"/>
                  </a:lnTo>
                  <a:close/>
                </a:path>
              </a:pathLst>
            </a:custGeom>
            <a:solidFill>
              <a:srgbClr val="FFC6C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9pPr>
            </a:lstStyle>
            <a:p>
              <a:pPr fontAlgn="auto"/>
              <a:endParaRPr lang="zh-CN" altLang="en-US" noProof="1">
                <a:latin typeface="汉仪中圆简" panose="02010604000101010101" pitchFamily="2" charset="-122"/>
                <a:ea typeface="汉仪中圆简" panose="02010604000101010101" pitchFamily="2" charset="-122"/>
              </a:endParaRPr>
            </a:p>
          </p:txBody>
        </p:sp>
        <p:sp>
          <p:nvSpPr>
            <p:cNvPr id="8" name="Freeform 107"/>
            <p:cNvSpPr/>
            <p:nvPr>
              <p:custDataLst>
                <p:tags r:id="rId3"/>
              </p:custDataLst>
            </p:nvPr>
          </p:nvSpPr>
          <p:spPr bwMode="auto">
            <a:xfrm rot="16200000" flipH="1">
              <a:off x="8885" y="5573"/>
              <a:ext cx="495" cy="120"/>
            </a:xfrm>
            <a:custGeom>
              <a:avLst/>
              <a:gdLst>
                <a:gd name="T0" fmla="*/ 566 w 710"/>
                <a:gd name="T1" fmla="*/ 0 h 587"/>
                <a:gd name="T2" fmla="*/ 0 w 710"/>
                <a:gd name="T3" fmla="*/ 0 h 587"/>
                <a:gd name="T4" fmla="*/ 0 w 710"/>
                <a:gd name="T5" fmla="*/ 587 h 587"/>
                <a:gd name="T6" fmla="*/ 566 w 710"/>
                <a:gd name="T7" fmla="*/ 587 h 587"/>
                <a:gd name="T8" fmla="*/ 710 w 710"/>
                <a:gd name="T9" fmla="*/ 293 h 587"/>
                <a:gd name="T10" fmla="*/ 566 w 710"/>
                <a:gd name="T11" fmla="*/ 0 h 5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10" h="587">
                  <a:moveTo>
                    <a:pt x="566" y="0"/>
                  </a:moveTo>
                  <a:lnTo>
                    <a:pt x="0" y="0"/>
                  </a:lnTo>
                  <a:lnTo>
                    <a:pt x="0" y="587"/>
                  </a:lnTo>
                  <a:lnTo>
                    <a:pt x="566" y="587"/>
                  </a:lnTo>
                  <a:lnTo>
                    <a:pt x="710" y="293"/>
                  </a:lnTo>
                  <a:lnTo>
                    <a:pt x="566" y="0"/>
                  </a:lnTo>
                  <a:close/>
                </a:path>
              </a:pathLst>
            </a:custGeom>
            <a:solidFill>
              <a:srgbClr val="FFC6C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9pPr>
            </a:lstStyle>
            <a:p>
              <a:pPr fontAlgn="auto"/>
              <a:endParaRPr lang="zh-CN" altLang="en-US" noProof="1">
                <a:latin typeface="汉仪中圆简" panose="02010604000101010101" pitchFamily="2" charset="-122"/>
                <a:ea typeface="汉仪中圆简" panose="02010604000101010101" pitchFamily="2" charset="-122"/>
              </a:endParaRPr>
            </a:p>
          </p:txBody>
        </p:sp>
        <p:sp>
          <p:nvSpPr>
            <p:cNvPr id="9" name="Freeform 107"/>
            <p:cNvSpPr/>
            <p:nvPr>
              <p:custDataLst>
                <p:tags r:id="rId4"/>
              </p:custDataLst>
            </p:nvPr>
          </p:nvSpPr>
          <p:spPr bwMode="auto">
            <a:xfrm rot="16200000" flipH="1">
              <a:off x="8922" y="7558"/>
              <a:ext cx="495" cy="120"/>
            </a:xfrm>
            <a:custGeom>
              <a:avLst/>
              <a:gdLst>
                <a:gd name="T0" fmla="*/ 566 w 710"/>
                <a:gd name="T1" fmla="*/ 0 h 587"/>
                <a:gd name="T2" fmla="*/ 0 w 710"/>
                <a:gd name="T3" fmla="*/ 0 h 587"/>
                <a:gd name="T4" fmla="*/ 0 w 710"/>
                <a:gd name="T5" fmla="*/ 587 h 587"/>
                <a:gd name="T6" fmla="*/ 566 w 710"/>
                <a:gd name="T7" fmla="*/ 587 h 587"/>
                <a:gd name="T8" fmla="*/ 710 w 710"/>
                <a:gd name="T9" fmla="*/ 293 h 587"/>
                <a:gd name="T10" fmla="*/ 566 w 710"/>
                <a:gd name="T11" fmla="*/ 0 h 5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10" h="587">
                  <a:moveTo>
                    <a:pt x="566" y="0"/>
                  </a:moveTo>
                  <a:lnTo>
                    <a:pt x="0" y="0"/>
                  </a:lnTo>
                  <a:lnTo>
                    <a:pt x="0" y="587"/>
                  </a:lnTo>
                  <a:lnTo>
                    <a:pt x="566" y="587"/>
                  </a:lnTo>
                  <a:lnTo>
                    <a:pt x="710" y="293"/>
                  </a:lnTo>
                  <a:lnTo>
                    <a:pt x="566" y="0"/>
                  </a:lnTo>
                  <a:close/>
                </a:path>
              </a:pathLst>
            </a:custGeom>
            <a:solidFill>
              <a:srgbClr val="FFC6C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9pPr>
            </a:lstStyle>
            <a:p>
              <a:pPr fontAlgn="auto"/>
              <a:endParaRPr lang="zh-CN" altLang="en-US" noProof="1">
                <a:latin typeface="汉仪中圆简" panose="02010604000101010101" pitchFamily="2" charset="-122"/>
                <a:ea typeface="汉仪中圆简" panose="02010604000101010101" pitchFamily="2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000">
        <p:fade/>
      </p:transition>
    </mc:Choice>
    <mc:Fallback xmlns="">
      <p:transition spd="med" advClick="0" advTm="10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2089785" y="1259840"/>
            <a:ext cx="7342505" cy="41148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pc="300" dirty="0">
                <a:solidFill>
                  <a:schemeClr val="bg1"/>
                </a:solidFill>
                <a:latin typeface="汉仪中圆简" panose="02010604000101010101" pitchFamily="2" charset="-122"/>
                <a:ea typeface="汉仪中圆简" panose="02010604000101010101" pitchFamily="2" charset="-122"/>
                <a:sym typeface="+mn-ea"/>
              </a:rPr>
              <a:t>-</a:t>
            </a:r>
            <a:r>
              <a:rPr lang="zh-CN" altLang="en-US" spc="300" dirty="0">
                <a:solidFill>
                  <a:schemeClr val="bg1"/>
                </a:solidFill>
                <a:latin typeface="汉仪中圆简" panose="02010604000101010101" pitchFamily="2" charset="-122"/>
                <a:ea typeface="汉仪中圆简" panose="02010604000101010101" pitchFamily="2" charset="-122"/>
                <a:sym typeface="+mn-ea"/>
              </a:rPr>
              <a:t>验证性因子分析（CFA）量模型</a:t>
            </a:r>
            <a:r>
              <a:rPr lang="en-US" altLang="zh-CN" spc="300" dirty="0">
                <a:solidFill>
                  <a:schemeClr val="bg1"/>
                </a:solidFill>
                <a:latin typeface="汉仪中圆简" panose="02010604000101010101" pitchFamily="2" charset="-122"/>
                <a:ea typeface="汉仪中圆简" panose="02010604000101010101" pitchFamily="2" charset="-122"/>
                <a:sym typeface="+mn-ea"/>
              </a:rPr>
              <a:t>-</a:t>
            </a:r>
            <a:r>
              <a:rPr lang="zh-CN" altLang="en-US" spc="300" dirty="0">
                <a:solidFill>
                  <a:schemeClr val="bg1"/>
                </a:solidFill>
                <a:latin typeface="汉仪中圆简" panose="02010604000101010101" pitchFamily="2" charset="-122"/>
                <a:ea typeface="汉仪中圆简" panose="02010604000101010101" pitchFamily="2" charset="-122"/>
                <a:sym typeface="+mn-ea"/>
              </a:rPr>
              <a:t>验证性因子分析（CFA</a:t>
            </a:r>
            <a:endParaRPr lang="zh-CN" altLang="en-US">
              <a:solidFill>
                <a:srgbClr val="75592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文本框 37" descr="7b0a20202020227461726765744d6f64756c65223a202270726f636573734f6e6c696e65466f6e7473220a7d0a"/>
          <p:cNvSpPr txBox="1"/>
          <p:nvPr>
            <p:custDataLst>
              <p:tags r:id="rId2"/>
            </p:custDataLst>
          </p:nvPr>
        </p:nvSpPr>
        <p:spPr>
          <a:xfrm>
            <a:off x="2411095" y="2625090"/>
            <a:ext cx="7151370" cy="10420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/>
            </a:defPPr>
            <a:lvl1pPr>
              <a:defRPr sz="1500" b="1" spc="-15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禹卫书法行书简体" panose="02010600030101010101" charset="-122"/>
                <a:ea typeface="禹卫书法行书简体" panose="02010600030101010101" charset="-122"/>
              </a:defRPr>
            </a:lvl1pPr>
          </a:lstStyle>
          <a:p>
            <a:pPr algn="ctr"/>
            <a:r>
              <a:rPr lang="zh-CN" altLang="en-US" sz="3200" b="0" spc="300" dirty="0">
                <a:solidFill>
                  <a:schemeClr val="tx1"/>
                </a:solidFill>
                <a:latin typeface="汉仪雪君体简" panose="02010600000101010101" charset="-122"/>
                <a:ea typeface="汉仪雪君体简" panose="02010600000101010101" charset="-122"/>
                <a:cs typeface="汉仪雪君体简" panose="02010600000101010101" charset="-122"/>
                <a:sym typeface="汉仪雪君体简" panose="02010600000101010101" charset="-122"/>
              </a:rPr>
              <a:t>测量模型</a:t>
            </a:r>
          </a:p>
          <a:p>
            <a:pPr algn="ctr"/>
            <a:endParaRPr lang="en-US" altLang="zh-CN" sz="3200" b="0" spc="300" dirty="0">
              <a:solidFill>
                <a:schemeClr val="tx1"/>
              </a:solidFill>
              <a:latin typeface="汉仪雪君体简" panose="02010600000101010101" charset="-122"/>
              <a:ea typeface="汉仪雪君体简" panose="02010600000101010101" charset="-122"/>
              <a:cs typeface="汉仪雪君体简" panose="02010600000101010101" charset="-122"/>
              <a:sym typeface="汉仪雪君体简" panose="02010600000101010101" charset="-122"/>
            </a:endParaRPr>
          </a:p>
          <a:p>
            <a:pPr algn="ctr"/>
            <a:r>
              <a:rPr lang="zh-CN" altLang="en-US" sz="3200" b="0" spc="300" dirty="0">
                <a:solidFill>
                  <a:schemeClr val="tx1"/>
                </a:solidFill>
                <a:latin typeface="汉仪雪君体简" panose="02010600000101010101" charset="-122"/>
                <a:ea typeface="汉仪雪君体简" panose="02010600000101010101" charset="-122"/>
                <a:cs typeface="汉仪雪君体简" panose="02010600000101010101" charset="-122"/>
                <a:sym typeface="汉仪雪君体简" panose="02010600000101010101" charset="-122"/>
              </a:rPr>
              <a:t>验证性因子分析（CFA）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000">
        <p:fade/>
      </p:transition>
    </mc:Choice>
    <mc:Fallback xmlns="">
      <p:transition spd="med" advClick="0" advTm="100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29"/>
          <p:cNvSpPr/>
          <p:nvPr/>
        </p:nvSpPr>
        <p:spPr>
          <a:xfrm flipV="1">
            <a:off x="91037" y="90087"/>
            <a:ext cx="11340000" cy="630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75592A"/>
              </a:solidFill>
              <a:latin typeface="汉仪中圆简" panose="02010604000101010101" pitchFamily="2" charset="-122"/>
              <a:ea typeface="汉仪中圆简" panose="02010604000101010101" pitchFamily="2" charset="-122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765081" y="623209"/>
            <a:ext cx="5954395" cy="5219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测量模型-验证性因子分析（CF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A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）</a:t>
            </a:r>
            <a:r>
              <a:rPr lang="zh-CN" altLang="en-US" sz="2800" spc="300" dirty="0">
                <a:solidFill>
                  <a:schemeClr val="bg1"/>
                </a:solidFill>
                <a:latin typeface="汉仪中圆简" panose="02010604000101010101" pitchFamily="2" charset="-122"/>
                <a:ea typeface="汉仪中圆简" panose="02010604000101010101" pitchFamily="2" charset="-122"/>
                <a:sym typeface="+mn-ea"/>
              </a:rPr>
              <a:t>A</a:t>
            </a:r>
            <a:endParaRPr lang="zh-CN" altLang="en-US" sz="2800" dirty="0">
              <a:latin typeface="汉仪中圆简" panose="02010604000101010101" pitchFamily="2" charset="-122"/>
              <a:ea typeface="汉仪中圆简" panose="02010604000101010101" pitchFamily="2" charset="-122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683079" y="719138"/>
            <a:ext cx="65441" cy="360362"/>
          </a:xfrm>
          <a:prstGeom prst="rect">
            <a:avLst/>
          </a:prstGeom>
          <a:solidFill>
            <a:srgbClr val="D3EC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75592A"/>
              </a:solidFill>
              <a:latin typeface="汉仪中圆简" panose="02010604000101010101" pitchFamily="2" charset="-122"/>
              <a:ea typeface="汉仪中圆简" panose="02010604000101010101" pitchFamily="2" charset="-122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589511" y="719138"/>
            <a:ext cx="65441" cy="360362"/>
          </a:xfrm>
          <a:prstGeom prst="rect">
            <a:avLst/>
          </a:prstGeom>
          <a:solidFill>
            <a:srgbClr val="D3EC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75592A"/>
              </a:solidFill>
              <a:latin typeface="汉仪中圆简" panose="02010604000101010101" pitchFamily="2" charset="-122"/>
              <a:ea typeface="汉仪中圆简" panose="0201060400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180340" y="2061210"/>
            <a:ext cx="6151245" cy="2553970"/>
          </a:xfrm>
          <a:prstGeom prst="rect">
            <a:avLst/>
          </a:prstGeom>
        </p:spPr>
      </p:pic>
      <p:sp>
        <p:nvSpPr>
          <p:cNvPr id="3" name="文本框 10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6470320" y="1157735"/>
            <a:ext cx="3988344" cy="523448"/>
          </a:xfrm>
          <a:prstGeom prst="rect">
            <a:avLst/>
          </a:prstGeom>
          <a:solidFill>
            <a:srgbClr val="FFC6CF"/>
          </a:solidFill>
          <a:ln>
            <a:noFill/>
          </a:ln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b="1" dirty="0">
              <a:solidFill>
                <a:srgbClr val="FFFFFF"/>
              </a:solidFill>
              <a:latin typeface="汉仪中圆简" panose="02010604000101010101" pitchFamily="2" charset="-122"/>
              <a:ea typeface="汉仪中圆简" panose="02010604000101010101" pitchFamily="2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4"/>
            </p:custDataLst>
          </p:nvPr>
        </p:nvSpPr>
        <p:spPr>
          <a:xfrm>
            <a:off x="6481004" y="1227105"/>
            <a:ext cx="3830758" cy="3987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defPPr>
              <a:defRPr lang="zh-CN"/>
            </a:defPPr>
            <a:lvl1pPr>
              <a:defRPr sz="1500" b="1" spc="-15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禹卫书法行书简体" panose="02010600030101010101" charset="-122"/>
                <a:ea typeface="禹卫书法行书简体" panose="02010600030101010101" charset="-122"/>
              </a:defRPr>
            </a:lvl1pPr>
          </a:lstStyle>
          <a:p>
            <a:r>
              <a:rPr lang="zh-CN" altLang="en-US" sz="2000" b="0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记得加载宏包+“构念”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878CB90-373E-AA22-4FBD-7D8CF5C383B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49382" y="1662886"/>
            <a:ext cx="5284367" cy="4772131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BB26BFA7-9B89-93C4-4673-900678F66B35}"/>
              </a:ext>
            </a:extLst>
          </p:cNvPr>
          <p:cNvSpPr/>
          <p:nvPr/>
        </p:nvSpPr>
        <p:spPr>
          <a:xfrm>
            <a:off x="6331585" y="1787108"/>
            <a:ext cx="5106634" cy="42554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r>
              <a:rPr lang="zh-CN" altLang="en-US" sz="1200" b="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library(lavaan)</a:t>
            </a:r>
          </a:p>
          <a:p>
            <a:pPr algn="just">
              <a:lnSpc>
                <a:spcPct val="150000"/>
              </a:lnSpc>
            </a:pPr>
            <a:r>
              <a:rPr lang="zh-CN" altLang="en-US" sz="1200" b="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model_measurement &lt;- "</a:t>
            </a:r>
          </a:p>
          <a:p>
            <a:pPr algn="just">
              <a:lnSpc>
                <a:spcPct val="150000"/>
              </a:lnSpc>
            </a:pPr>
            <a:r>
              <a:rPr lang="zh-CN" altLang="en-US" sz="1200" b="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SUP_Parents =~ sup_parents_p1 + sup_parents_p2 + sup_parents_p3</a:t>
            </a:r>
          </a:p>
          <a:p>
            <a:pPr algn="just">
              <a:lnSpc>
                <a:spcPct val="150000"/>
              </a:lnSpc>
            </a:pPr>
            <a:r>
              <a:rPr lang="zh-CN" altLang="en-US" sz="1200" b="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SUP_Friends =~ sup_friends_p1 + sup_friends_p2 + sup_friends_p3</a:t>
            </a:r>
          </a:p>
          <a:p>
            <a:pPr algn="just">
              <a:lnSpc>
                <a:spcPct val="150000"/>
              </a:lnSpc>
            </a:pPr>
            <a:r>
              <a:rPr lang="zh-CN" altLang="en-US" sz="1200" b="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SE_Academic =~ se_acad_p1 + se_acad_p2 + se_acad_p3</a:t>
            </a:r>
          </a:p>
          <a:p>
            <a:pPr algn="just">
              <a:lnSpc>
                <a:spcPct val="150000"/>
              </a:lnSpc>
            </a:pPr>
            <a:r>
              <a:rPr lang="zh-CN" altLang="en-US" sz="1200" b="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SE_Social =~ se_social_p1 + se_social_p2 + se_social_p3</a:t>
            </a:r>
          </a:p>
          <a:p>
            <a:pPr algn="just">
              <a:lnSpc>
                <a:spcPct val="150000"/>
              </a:lnSpc>
            </a:pPr>
            <a:r>
              <a:rPr lang="zh-CN" altLang="en-US" sz="1200" b="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LS =~ ls_p1 + ls_p2 + ls_p3</a:t>
            </a:r>
          </a:p>
          <a:p>
            <a:pPr algn="just">
              <a:lnSpc>
                <a:spcPct val="150000"/>
              </a:lnSpc>
            </a:pPr>
            <a:r>
              <a:rPr lang="zh-CN" altLang="en-US" sz="1200" b="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"</a:t>
            </a:r>
          </a:p>
          <a:p>
            <a:pPr algn="just">
              <a:lnSpc>
                <a:spcPct val="150000"/>
              </a:lnSpc>
            </a:pPr>
            <a:r>
              <a:rPr lang="zh-CN" altLang="en-US" sz="1200" b="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fit_cfa &lt;- cfa(model_measurement, data = d)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000">
        <p:fade/>
      </p:transition>
    </mc:Choice>
    <mc:Fallback xmlns="">
      <p:transition spd="med" advClick="0" advTm="100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/>
        </p:nvSpPr>
        <p:spPr>
          <a:xfrm flipV="1">
            <a:off x="91672" y="90087"/>
            <a:ext cx="11340000" cy="630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75592A"/>
              </a:solidFill>
              <a:latin typeface="汉仪中圆简" panose="02010604000101010101" pitchFamily="2" charset="-122"/>
              <a:ea typeface="汉仪中圆简" panose="02010604000101010101" pitchFamily="2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765081" y="623209"/>
            <a:ext cx="3383280" cy="5219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模型估计之因子载荷</a:t>
            </a:r>
          </a:p>
        </p:txBody>
      </p:sp>
      <p:sp>
        <p:nvSpPr>
          <p:cNvPr id="19" name="矩形 18"/>
          <p:cNvSpPr/>
          <p:nvPr/>
        </p:nvSpPr>
        <p:spPr>
          <a:xfrm>
            <a:off x="683079" y="719138"/>
            <a:ext cx="65441" cy="360362"/>
          </a:xfrm>
          <a:prstGeom prst="rect">
            <a:avLst/>
          </a:prstGeom>
          <a:solidFill>
            <a:srgbClr val="D3EC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75592A"/>
              </a:solidFill>
              <a:latin typeface="汉仪中圆简" panose="02010604000101010101" pitchFamily="2" charset="-122"/>
              <a:ea typeface="汉仪中圆简" panose="02010604000101010101" pitchFamily="2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589511" y="719138"/>
            <a:ext cx="65441" cy="360362"/>
          </a:xfrm>
          <a:prstGeom prst="rect">
            <a:avLst/>
          </a:prstGeom>
          <a:solidFill>
            <a:srgbClr val="D3EC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75592A"/>
              </a:solidFill>
              <a:latin typeface="汉仪中圆简" panose="02010604000101010101" pitchFamily="2" charset="-122"/>
              <a:ea typeface="汉仪中圆简" panose="02010604000101010101" pitchFamily="2" charset="-122"/>
            </a:endParaRPr>
          </a:p>
        </p:txBody>
      </p:sp>
      <p:sp>
        <p:nvSpPr>
          <p:cNvPr id="2" name="文本框 10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301105" y="1440180"/>
            <a:ext cx="4272915" cy="521970"/>
          </a:xfrm>
          <a:prstGeom prst="rect">
            <a:avLst/>
          </a:prstGeom>
          <a:solidFill>
            <a:srgbClr val="FFC6CF"/>
          </a:solidFill>
          <a:ln>
            <a:noFill/>
          </a:ln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b="1" dirty="0">
              <a:solidFill>
                <a:srgbClr val="FFFFFF"/>
              </a:solidFill>
              <a:latin typeface="汉仪中圆简" panose="02010604000101010101" pitchFamily="2" charset="-122"/>
              <a:ea typeface="汉仪中圆简" panose="02010604000101010101" pitchFamily="2" charset="-122"/>
            </a:endParaRPr>
          </a:p>
        </p:txBody>
      </p: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6320790" y="1501458"/>
            <a:ext cx="4157345" cy="3987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defPPr>
              <a:defRPr lang="zh-CN"/>
            </a:defPPr>
            <a:lvl1pPr>
              <a:defRPr sz="1500" b="1" spc="-15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禹卫书法行书简体" panose="02010600030101010101" charset="-122"/>
                <a:ea typeface="禹卫书法行书简体" panose="02010600030101010101" charset="-122"/>
              </a:defRPr>
            </a:lvl1pPr>
          </a:lstStyle>
          <a:p>
            <a:r>
              <a:rPr lang="zh-CN" altLang="en-US" sz="2000" b="0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检验这些“构念”拟合的好坏</a:t>
            </a:r>
          </a:p>
        </p:txBody>
      </p:sp>
      <p:sp>
        <p:nvSpPr>
          <p:cNvPr id="8" name="矩形 7"/>
          <p:cNvSpPr/>
          <p:nvPr/>
        </p:nvSpPr>
        <p:spPr>
          <a:xfrm>
            <a:off x="6160770" y="2520315"/>
            <a:ext cx="5041900" cy="132778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75592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654685" y="1259840"/>
            <a:ext cx="3604260" cy="482346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6320790" y="2634615"/>
            <a:ext cx="466280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fit_cfa %&gt;%</a:t>
            </a:r>
          </a:p>
          <a:p>
            <a:r>
              <a:rPr lang="zh-CN" altLang="en-US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parameterEstimates(standardized = TRUE) %&gt;%</a:t>
            </a:r>
          </a:p>
          <a:p>
            <a:r>
              <a:rPr lang="zh-CN" altLang="en-US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filter(op == "=~") %&gt;%</a:t>
            </a:r>
          </a:p>
          <a:p>
            <a:r>
              <a:rPr lang="zh-CN" altLang="en-US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select(lhs, rhs, std.all)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5401310" y="5220335"/>
            <a:ext cx="521462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</a:rPr>
              <a:t>结果显示，因子载荷都大于0.7，满足要求。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000">
        <p:fade/>
      </p:transition>
    </mc:Choice>
    <mc:Fallback xmlns="">
      <p:transition spd="med" advClick="0" advTm="100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/>
        </p:nvSpPr>
        <p:spPr>
          <a:xfrm flipV="1">
            <a:off x="91672" y="-83"/>
            <a:ext cx="11340000" cy="630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75592A"/>
              </a:solidFill>
              <a:latin typeface="汉仪中圆简" panose="02010604000101010101" pitchFamily="2" charset="-122"/>
              <a:ea typeface="汉仪中圆简" panose="02010604000101010101" pitchFamily="2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765081" y="623209"/>
            <a:ext cx="3383280" cy="5219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模型估计之拟合指标</a:t>
            </a:r>
          </a:p>
        </p:txBody>
      </p:sp>
      <p:sp>
        <p:nvSpPr>
          <p:cNvPr id="19" name="矩形 18"/>
          <p:cNvSpPr/>
          <p:nvPr/>
        </p:nvSpPr>
        <p:spPr>
          <a:xfrm>
            <a:off x="683079" y="719138"/>
            <a:ext cx="65441" cy="360362"/>
          </a:xfrm>
          <a:prstGeom prst="rect">
            <a:avLst/>
          </a:prstGeom>
          <a:solidFill>
            <a:srgbClr val="D3EC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75592A"/>
              </a:solidFill>
              <a:latin typeface="汉仪中圆简" panose="02010604000101010101" pitchFamily="2" charset="-122"/>
              <a:ea typeface="汉仪中圆简" panose="02010604000101010101" pitchFamily="2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589511" y="719138"/>
            <a:ext cx="65441" cy="360362"/>
          </a:xfrm>
          <a:prstGeom prst="rect">
            <a:avLst/>
          </a:prstGeom>
          <a:solidFill>
            <a:srgbClr val="D3EC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75592A"/>
              </a:solidFill>
              <a:latin typeface="汉仪中圆简" panose="02010604000101010101" pitchFamily="2" charset="-122"/>
              <a:ea typeface="汉仪中圆简" panose="02010604000101010101" pitchFamily="2" charset="-122"/>
            </a:endParaRPr>
          </a:p>
        </p:txBody>
      </p:sp>
      <p:sp>
        <p:nvSpPr>
          <p:cNvPr id="2" name="文本框 10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43890" y="1849120"/>
            <a:ext cx="6033770" cy="1439545"/>
          </a:xfrm>
          <a:prstGeom prst="rect">
            <a:avLst/>
          </a:prstGeom>
          <a:solidFill>
            <a:srgbClr val="FFC6CF"/>
          </a:solidFill>
          <a:ln>
            <a:noFill/>
          </a:ln>
        </p:spPr>
        <p:txBody>
          <a:bodyPr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b="1" dirty="0">
              <a:solidFill>
                <a:srgbClr val="FFFFFF"/>
              </a:solidFill>
              <a:latin typeface="汉仪中圆简" panose="02010604000101010101" pitchFamily="2" charset="-122"/>
              <a:ea typeface="汉仪中圆简" panose="02010604000101010101" pitchFamily="2" charset="-122"/>
            </a:endParaRPr>
          </a:p>
        </p:txBody>
      </p: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748665" y="2104073"/>
            <a:ext cx="5728335" cy="9531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defPPr>
              <a:defRPr lang="zh-CN"/>
            </a:defPPr>
            <a:lvl1pPr>
              <a:defRPr sz="1500" b="1" spc="-15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禹卫书法行书简体" panose="02010600030101010101" charset="-122"/>
                <a:ea typeface="禹卫书法行书简体" panose="02010600030101010101" charset="-122"/>
              </a:defRPr>
            </a:lvl1pPr>
          </a:lstStyle>
          <a:p>
            <a:r>
              <a:rPr lang="zh-CN" altLang="en-US" sz="1400" b="0" spc="3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fit_cfa %&gt;% </a:t>
            </a:r>
            <a:endParaRPr lang="zh-CN" altLang="en-US" sz="1400" b="0" spc="3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zh-CN" altLang="en-US" sz="1400" b="0" spc="3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fitMeasures(output = "matrix") %&gt;% </a:t>
            </a:r>
            <a:endParaRPr lang="zh-CN" altLang="en-US" sz="1400" b="0" spc="3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zh-CN" altLang="en-US" sz="1400" b="0" spc="3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as.data.frame()</a:t>
            </a:r>
            <a:endParaRPr lang="zh-CN" altLang="en-US" sz="1400" b="0" spc="3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endParaRPr lang="zh-CN" altLang="en-US" sz="1400" b="0" spc="3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89280" y="3729990"/>
            <a:ext cx="6036310" cy="12503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75592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20725" y="3878580"/>
            <a:ext cx="568325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  <a:sym typeface="+mn-ea"/>
              </a:rPr>
              <a:t>结果显示CFl =0.938,TL/ =0.919在阈值线0.95/0.95左右，此外RMSEA = 0.08，其90%置信区间是[0.07;0.09]，并不明显高于参考线0.1，此外SRMR = 0.06也表明模型拟合的不错(SRMR&lt;0.08)。</a:t>
            </a:r>
            <a:endParaRPr lang="zh-CN" altLang="en-US" sz="1400">
              <a:latin typeface="微软雅黑 Light" panose="020B0502040204020203" pitchFamily="34" charset="-122"/>
              <a:ea typeface="微软雅黑 Light" panose="020B0502040204020203" pitchFamily="34" charset="-122"/>
              <a:cs typeface="微软雅黑 Light" panose="020B0502040204020203" pitchFamily="34" charset="-122"/>
            </a:endParaRPr>
          </a:p>
          <a:p>
            <a:endParaRPr lang="zh-CN" altLang="en-US" sz="1400">
              <a:latin typeface="微软雅黑 Light" panose="020B0502040204020203" pitchFamily="34" charset="-122"/>
              <a:ea typeface="微软雅黑 Light" panose="020B0502040204020203" pitchFamily="34" charset="-122"/>
              <a:cs typeface="微软雅黑 Light" panose="020B0502040204020203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6661150" y="1259840"/>
            <a:ext cx="4332605" cy="43243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000">
        <p:fade/>
      </p:transition>
    </mc:Choice>
    <mc:Fallback xmlns="">
      <p:transition spd="med" advClick="0" advTm="100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 flipV="1">
            <a:off x="91672" y="90087"/>
            <a:ext cx="11340000" cy="630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75592A"/>
              </a:solidFill>
              <a:latin typeface="汉仪中圆简" panose="02010604000101010101" pitchFamily="2" charset="-122"/>
              <a:ea typeface="汉仪中圆简" panose="02010604000101010101" pitchFamily="2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765081" y="623209"/>
            <a:ext cx="3042920" cy="5219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>
                <a:latin typeface="汉仪中圆简" panose="02010604000101010101" pitchFamily="2" charset="-122"/>
                <a:ea typeface="汉仪中圆简" panose="02010604000101010101" pitchFamily="2" charset="-122"/>
              </a:rPr>
              <a:t>结构方程组成部分</a:t>
            </a:r>
          </a:p>
        </p:txBody>
      </p:sp>
      <p:sp>
        <p:nvSpPr>
          <p:cNvPr id="21" name="矩形 20"/>
          <p:cNvSpPr/>
          <p:nvPr/>
        </p:nvSpPr>
        <p:spPr>
          <a:xfrm>
            <a:off x="683079" y="719138"/>
            <a:ext cx="65441" cy="360362"/>
          </a:xfrm>
          <a:prstGeom prst="rect">
            <a:avLst/>
          </a:prstGeom>
          <a:solidFill>
            <a:srgbClr val="D3EC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75592A"/>
              </a:solidFill>
              <a:latin typeface="汉仪中圆简" panose="02010604000101010101" pitchFamily="2" charset="-122"/>
              <a:ea typeface="汉仪中圆简" panose="02010604000101010101" pitchFamily="2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589511" y="719138"/>
            <a:ext cx="65441" cy="360362"/>
          </a:xfrm>
          <a:prstGeom prst="rect">
            <a:avLst/>
          </a:prstGeom>
          <a:solidFill>
            <a:srgbClr val="D3EC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75592A"/>
              </a:solidFill>
              <a:latin typeface="汉仪中圆简" panose="02010604000101010101" pitchFamily="2" charset="-122"/>
              <a:ea typeface="汉仪中圆简" panose="02010604000101010101" pitchFamily="2" charset="-122"/>
            </a:endParaRPr>
          </a:p>
        </p:txBody>
      </p:sp>
      <p:sp>
        <p:nvSpPr>
          <p:cNvPr id="23" name="Freeform 99"/>
          <p:cNvSpPr>
            <a:spLocks noChangeArrowheads="1"/>
          </p:cNvSpPr>
          <p:nvPr/>
        </p:nvSpPr>
        <p:spPr bwMode="auto">
          <a:xfrm>
            <a:off x="371475" y="2571722"/>
            <a:ext cx="1127125" cy="931863"/>
          </a:xfrm>
          <a:custGeom>
            <a:avLst/>
            <a:gdLst>
              <a:gd name="T0" fmla="*/ 142 w 710"/>
              <a:gd name="T1" fmla="*/ 587 h 587"/>
              <a:gd name="T2" fmla="*/ 710 w 710"/>
              <a:gd name="T3" fmla="*/ 587 h 587"/>
              <a:gd name="T4" fmla="*/ 710 w 710"/>
              <a:gd name="T5" fmla="*/ 0 h 587"/>
              <a:gd name="T6" fmla="*/ 142 w 710"/>
              <a:gd name="T7" fmla="*/ 0 h 587"/>
              <a:gd name="T8" fmla="*/ 0 w 710"/>
              <a:gd name="T9" fmla="*/ 293 h 587"/>
              <a:gd name="T10" fmla="*/ 142 w 710"/>
              <a:gd name="T11" fmla="*/ 587 h 5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710" h="587">
                <a:moveTo>
                  <a:pt x="142" y="587"/>
                </a:moveTo>
                <a:lnTo>
                  <a:pt x="710" y="587"/>
                </a:lnTo>
                <a:lnTo>
                  <a:pt x="710" y="0"/>
                </a:lnTo>
                <a:lnTo>
                  <a:pt x="142" y="0"/>
                </a:lnTo>
                <a:lnTo>
                  <a:pt x="0" y="293"/>
                </a:lnTo>
                <a:lnTo>
                  <a:pt x="142" y="587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9pPr>
          </a:lstStyle>
          <a:p>
            <a:endParaRPr lang="zh-CN" altLang="en-US" dirty="0">
              <a:latin typeface="汉仪中圆简" panose="02010604000101010101" pitchFamily="2" charset="-122"/>
              <a:ea typeface="汉仪中圆简" panose="02010604000101010101" pitchFamily="2" charset="-122"/>
            </a:endParaRPr>
          </a:p>
        </p:txBody>
      </p:sp>
      <p:sp>
        <p:nvSpPr>
          <p:cNvPr id="24" name="Freeform 108"/>
          <p:cNvSpPr>
            <a:spLocks noChangeArrowheads="1"/>
          </p:cNvSpPr>
          <p:nvPr/>
        </p:nvSpPr>
        <p:spPr bwMode="auto">
          <a:xfrm>
            <a:off x="9245600" y="2919385"/>
            <a:ext cx="1127125" cy="931862"/>
          </a:xfrm>
          <a:custGeom>
            <a:avLst/>
            <a:gdLst>
              <a:gd name="T0" fmla="*/ 566 w 710"/>
              <a:gd name="T1" fmla="*/ 0 h 587"/>
              <a:gd name="T2" fmla="*/ 0 w 710"/>
              <a:gd name="T3" fmla="*/ 0 h 587"/>
              <a:gd name="T4" fmla="*/ 0 w 710"/>
              <a:gd name="T5" fmla="*/ 587 h 587"/>
              <a:gd name="T6" fmla="*/ 566 w 710"/>
              <a:gd name="T7" fmla="*/ 587 h 587"/>
              <a:gd name="T8" fmla="*/ 710 w 710"/>
              <a:gd name="T9" fmla="*/ 293 h 587"/>
              <a:gd name="T10" fmla="*/ 566 w 710"/>
              <a:gd name="T11" fmla="*/ 0 h 5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710" h="587">
                <a:moveTo>
                  <a:pt x="566" y="0"/>
                </a:moveTo>
                <a:lnTo>
                  <a:pt x="0" y="0"/>
                </a:lnTo>
                <a:lnTo>
                  <a:pt x="0" y="587"/>
                </a:lnTo>
                <a:lnTo>
                  <a:pt x="566" y="587"/>
                </a:lnTo>
                <a:lnTo>
                  <a:pt x="710" y="293"/>
                </a:lnTo>
                <a:lnTo>
                  <a:pt x="566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9pPr>
          </a:lstStyle>
          <a:p>
            <a:endParaRPr lang="zh-CN" altLang="en-US" dirty="0">
              <a:latin typeface="汉仪中圆简" panose="02010604000101010101" pitchFamily="2" charset="-122"/>
              <a:ea typeface="汉仪中圆简" panose="02010604000101010101" pitchFamily="2" charset="-122"/>
            </a:endParaRPr>
          </a:p>
        </p:txBody>
      </p:sp>
      <p:sp>
        <p:nvSpPr>
          <p:cNvPr id="25" name="Freeform 107"/>
          <p:cNvSpPr/>
          <p:nvPr/>
        </p:nvSpPr>
        <p:spPr bwMode="auto">
          <a:xfrm>
            <a:off x="6120765" y="1619250"/>
            <a:ext cx="5248910" cy="1026160"/>
          </a:xfrm>
          <a:custGeom>
            <a:avLst/>
            <a:gdLst>
              <a:gd name="T0" fmla="*/ 566 w 710"/>
              <a:gd name="T1" fmla="*/ 0 h 587"/>
              <a:gd name="T2" fmla="*/ 0 w 710"/>
              <a:gd name="T3" fmla="*/ 0 h 587"/>
              <a:gd name="T4" fmla="*/ 0 w 710"/>
              <a:gd name="T5" fmla="*/ 587 h 587"/>
              <a:gd name="T6" fmla="*/ 566 w 710"/>
              <a:gd name="T7" fmla="*/ 587 h 587"/>
              <a:gd name="T8" fmla="*/ 710 w 710"/>
              <a:gd name="T9" fmla="*/ 293 h 587"/>
              <a:gd name="T10" fmla="*/ 566 w 710"/>
              <a:gd name="T11" fmla="*/ 0 h 5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710" h="587">
                <a:moveTo>
                  <a:pt x="566" y="0"/>
                </a:moveTo>
                <a:lnTo>
                  <a:pt x="0" y="0"/>
                </a:lnTo>
                <a:lnTo>
                  <a:pt x="0" y="587"/>
                </a:lnTo>
                <a:lnTo>
                  <a:pt x="566" y="587"/>
                </a:lnTo>
                <a:lnTo>
                  <a:pt x="710" y="293"/>
                </a:lnTo>
                <a:lnTo>
                  <a:pt x="566" y="0"/>
                </a:lnTo>
                <a:close/>
              </a:path>
            </a:pathLst>
          </a:custGeom>
          <a:solidFill>
            <a:srgbClr val="D2EAF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9pPr>
          </a:lstStyle>
          <a:p>
            <a:pPr fontAlgn="auto"/>
            <a:endParaRPr lang="zh-CN" altLang="en-US" noProof="1">
              <a:latin typeface="汉仪中圆简" panose="02010604000101010101" pitchFamily="2" charset="-122"/>
              <a:ea typeface="汉仪中圆简" panose="02010604000101010101" pitchFamily="2" charset="-122"/>
            </a:endParaRPr>
          </a:p>
        </p:txBody>
      </p:sp>
      <p:sp>
        <p:nvSpPr>
          <p:cNvPr id="27" name="Freeform 107"/>
          <p:cNvSpPr/>
          <p:nvPr/>
        </p:nvSpPr>
        <p:spPr bwMode="auto">
          <a:xfrm flipH="1">
            <a:off x="180340" y="1619885"/>
            <a:ext cx="5186680" cy="1045845"/>
          </a:xfrm>
          <a:custGeom>
            <a:avLst/>
            <a:gdLst>
              <a:gd name="T0" fmla="*/ 566 w 710"/>
              <a:gd name="T1" fmla="*/ 0 h 587"/>
              <a:gd name="T2" fmla="*/ 0 w 710"/>
              <a:gd name="T3" fmla="*/ 0 h 587"/>
              <a:gd name="T4" fmla="*/ 0 w 710"/>
              <a:gd name="T5" fmla="*/ 587 h 587"/>
              <a:gd name="T6" fmla="*/ 566 w 710"/>
              <a:gd name="T7" fmla="*/ 587 h 587"/>
              <a:gd name="T8" fmla="*/ 710 w 710"/>
              <a:gd name="T9" fmla="*/ 293 h 587"/>
              <a:gd name="T10" fmla="*/ 566 w 710"/>
              <a:gd name="T11" fmla="*/ 0 h 5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710" h="587">
                <a:moveTo>
                  <a:pt x="566" y="0"/>
                </a:moveTo>
                <a:lnTo>
                  <a:pt x="0" y="0"/>
                </a:lnTo>
                <a:lnTo>
                  <a:pt x="0" y="587"/>
                </a:lnTo>
                <a:lnTo>
                  <a:pt x="566" y="587"/>
                </a:lnTo>
                <a:lnTo>
                  <a:pt x="710" y="293"/>
                </a:lnTo>
                <a:lnTo>
                  <a:pt x="566" y="0"/>
                </a:lnTo>
                <a:close/>
              </a:path>
            </a:pathLst>
          </a:custGeom>
          <a:solidFill>
            <a:srgbClr val="FFC6C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9pPr>
          </a:lstStyle>
          <a:p>
            <a:pPr fontAlgn="auto"/>
            <a:endParaRPr lang="zh-CN" altLang="en-US" noProof="1">
              <a:latin typeface="汉仪中圆简" panose="02010604000101010101" pitchFamily="2" charset="-122"/>
              <a:ea typeface="汉仪中圆简" panose="02010604000101010101" pitchFamily="2" charset="-122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6301105" y="1911350"/>
            <a:ext cx="4655820" cy="3613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/>
            </a:defPPr>
            <a:lvl1pPr>
              <a:defRPr sz="1500" b="1" spc="-15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禹卫书法行书简体" panose="02010600030101010101" charset="-122"/>
                <a:ea typeface="禹卫书法行书简体" panose="02010600030101010101" charset="-122"/>
              </a:defRPr>
            </a:lvl1pPr>
          </a:lstStyle>
          <a:p>
            <a:r>
              <a:rPr lang="zh-CN" altLang="en-US" sz="2000" b="0" spc="3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结构模型-结构模型又称回归模型</a:t>
            </a:r>
          </a:p>
        </p:txBody>
      </p:sp>
      <p:sp>
        <p:nvSpPr>
          <p:cNvPr id="44" name="文本框 43"/>
          <p:cNvSpPr txBox="1"/>
          <p:nvPr/>
        </p:nvSpPr>
        <p:spPr>
          <a:xfrm>
            <a:off x="900430" y="1815465"/>
            <a:ext cx="4416425" cy="5740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/>
            </a:defPPr>
            <a:lvl1pPr>
              <a:defRPr sz="1500" b="1" spc="-15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禹卫书法行书简体" panose="02010600030101010101" charset="-122"/>
                <a:ea typeface="禹卫书法行书简体" panose="02010600030101010101" charset="-122"/>
              </a:defRPr>
            </a:lvl1pPr>
          </a:lstStyle>
          <a:p>
            <a:pPr algn="l">
              <a:buClrTx/>
              <a:buSzTx/>
              <a:buFontTx/>
            </a:pPr>
            <a:r>
              <a:rPr lang="zh-CN" altLang="en-US" sz="2000" b="0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测量模型-验证性因子分析（CFA）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3241040" y="3419475"/>
            <a:ext cx="5358765" cy="2245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</a:rPr>
              <a:t>研究者事先假设理论</a:t>
            </a:r>
          </a:p>
          <a:p>
            <a:pPr algn="ctr"/>
            <a:endParaRPr lang="zh-CN" altLang="en-US" sz="1400" dirty="0">
              <a:latin typeface="微软雅黑 Light" panose="020B0502040204020203" pitchFamily="34" charset="-122"/>
              <a:ea typeface="微软雅黑 Light" panose="020B0502040204020203" pitchFamily="34" charset="-122"/>
              <a:cs typeface="微软雅黑 Light" panose="020B0502040204020203" pitchFamily="34" charset="-122"/>
            </a:endParaRPr>
          </a:p>
          <a:p>
            <a:pPr algn="ctr"/>
            <a:endParaRPr lang="zh-CN" altLang="en-US" sz="1400" dirty="0">
              <a:latin typeface="微软雅黑 Light" panose="020B0502040204020203" pitchFamily="34" charset="-122"/>
              <a:ea typeface="微软雅黑 Light" panose="020B0502040204020203" pitchFamily="34" charset="-122"/>
              <a:cs typeface="微软雅黑 Light" panose="020B0502040204020203" pitchFamily="34" charset="-122"/>
            </a:endParaRPr>
          </a:p>
          <a:p>
            <a:pPr algn="ctr"/>
            <a:r>
              <a:rPr lang="zh-CN" altLang="en-US" sz="1400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</a:rPr>
              <a:t>利用统计手段对理论模式加以处理</a:t>
            </a:r>
          </a:p>
          <a:p>
            <a:pPr algn="ctr"/>
            <a:endParaRPr lang="zh-CN" altLang="en-US" sz="1400" dirty="0">
              <a:latin typeface="微软雅黑 Light" panose="020B0502040204020203" pitchFamily="34" charset="-122"/>
              <a:ea typeface="微软雅黑 Light" panose="020B0502040204020203" pitchFamily="34" charset="-122"/>
              <a:cs typeface="微软雅黑 Light" panose="020B0502040204020203" pitchFamily="34" charset="-122"/>
            </a:endParaRPr>
          </a:p>
          <a:p>
            <a:pPr algn="ctr"/>
            <a:endParaRPr lang="zh-CN" altLang="en-US" sz="1400" dirty="0">
              <a:latin typeface="微软雅黑 Light" panose="020B0502040204020203" pitchFamily="34" charset="-122"/>
              <a:ea typeface="微软雅黑 Light" panose="020B0502040204020203" pitchFamily="34" charset="-122"/>
              <a:cs typeface="微软雅黑 Light" panose="020B0502040204020203" pitchFamily="34" charset="-122"/>
            </a:endParaRPr>
          </a:p>
          <a:p>
            <a:pPr algn="ctr"/>
            <a:r>
              <a:rPr lang="zh-CN" altLang="en-US" sz="1400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</a:rPr>
              <a:t>比较模式与数据关系的一致性程度</a:t>
            </a:r>
          </a:p>
          <a:p>
            <a:pPr algn="ctr"/>
            <a:endParaRPr lang="zh-CN" altLang="en-US" sz="1400" dirty="0">
              <a:latin typeface="微软雅黑 Light" panose="020B0502040204020203" pitchFamily="34" charset="-122"/>
              <a:ea typeface="微软雅黑 Light" panose="020B0502040204020203" pitchFamily="34" charset="-122"/>
              <a:cs typeface="微软雅黑 Light" panose="020B0502040204020203" pitchFamily="34" charset="-122"/>
            </a:endParaRPr>
          </a:p>
          <a:p>
            <a:pPr algn="ctr"/>
            <a:endParaRPr lang="zh-CN" altLang="en-US" sz="1400" dirty="0">
              <a:latin typeface="微软雅黑 Light" panose="020B0502040204020203" pitchFamily="34" charset="-122"/>
              <a:ea typeface="微软雅黑 Light" panose="020B0502040204020203" pitchFamily="34" charset="-122"/>
              <a:cs typeface="微软雅黑 Light" panose="020B0502040204020203" pitchFamily="34" charset="-122"/>
            </a:endParaRPr>
          </a:p>
          <a:p>
            <a:pPr algn="ctr"/>
            <a:r>
              <a:rPr lang="zh-CN" altLang="en-US" sz="1400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panose="020B0502040204020203" pitchFamily="34" charset="-122"/>
              </a:rPr>
              <a:t>作出评价，证实/证伪理论模式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5760720" y="3779520"/>
            <a:ext cx="128270" cy="1574165"/>
            <a:chOff x="9072" y="5386"/>
            <a:chExt cx="202" cy="2479"/>
          </a:xfrm>
        </p:grpSpPr>
        <p:sp>
          <p:nvSpPr>
            <p:cNvPr id="7" name="Freeform 107"/>
            <p:cNvSpPr/>
            <p:nvPr>
              <p:custDataLst>
                <p:tags r:id="rId2"/>
              </p:custDataLst>
            </p:nvPr>
          </p:nvSpPr>
          <p:spPr bwMode="auto">
            <a:xfrm rot="16200000" flipH="1">
              <a:off x="8922" y="6528"/>
              <a:ext cx="495" cy="120"/>
            </a:xfrm>
            <a:custGeom>
              <a:avLst/>
              <a:gdLst>
                <a:gd name="T0" fmla="*/ 566 w 710"/>
                <a:gd name="T1" fmla="*/ 0 h 587"/>
                <a:gd name="T2" fmla="*/ 0 w 710"/>
                <a:gd name="T3" fmla="*/ 0 h 587"/>
                <a:gd name="T4" fmla="*/ 0 w 710"/>
                <a:gd name="T5" fmla="*/ 587 h 587"/>
                <a:gd name="T6" fmla="*/ 566 w 710"/>
                <a:gd name="T7" fmla="*/ 587 h 587"/>
                <a:gd name="T8" fmla="*/ 710 w 710"/>
                <a:gd name="T9" fmla="*/ 293 h 587"/>
                <a:gd name="T10" fmla="*/ 566 w 710"/>
                <a:gd name="T11" fmla="*/ 0 h 5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10" h="587">
                  <a:moveTo>
                    <a:pt x="566" y="0"/>
                  </a:moveTo>
                  <a:lnTo>
                    <a:pt x="0" y="0"/>
                  </a:lnTo>
                  <a:lnTo>
                    <a:pt x="0" y="587"/>
                  </a:lnTo>
                  <a:lnTo>
                    <a:pt x="566" y="587"/>
                  </a:lnTo>
                  <a:lnTo>
                    <a:pt x="710" y="293"/>
                  </a:lnTo>
                  <a:lnTo>
                    <a:pt x="566" y="0"/>
                  </a:lnTo>
                  <a:close/>
                </a:path>
              </a:pathLst>
            </a:custGeom>
            <a:solidFill>
              <a:srgbClr val="FFC6C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9pPr>
            </a:lstStyle>
            <a:p>
              <a:pPr fontAlgn="auto"/>
              <a:endParaRPr lang="zh-CN" altLang="en-US" noProof="1">
                <a:latin typeface="汉仪中圆简" panose="02010604000101010101" pitchFamily="2" charset="-122"/>
                <a:ea typeface="汉仪中圆简" panose="02010604000101010101" pitchFamily="2" charset="-122"/>
              </a:endParaRPr>
            </a:p>
          </p:txBody>
        </p:sp>
        <p:sp>
          <p:nvSpPr>
            <p:cNvPr id="8" name="Freeform 107"/>
            <p:cNvSpPr/>
            <p:nvPr>
              <p:custDataLst>
                <p:tags r:id="rId3"/>
              </p:custDataLst>
            </p:nvPr>
          </p:nvSpPr>
          <p:spPr bwMode="auto">
            <a:xfrm rot="16200000" flipH="1">
              <a:off x="8885" y="5573"/>
              <a:ext cx="495" cy="120"/>
            </a:xfrm>
            <a:custGeom>
              <a:avLst/>
              <a:gdLst>
                <a:gd name="T0" fmla="*/ 566 w 710"/>
                <a:gd name="T1" fmla="*/ 0 h 587"/>
                <a:gd name="T2" fmla="*/ 0 w 710"/>
                <a:gd name="T3" fmla="*/ 0 h 587"/>
                <a:gd name="T4" fmla="*/ 0 w 710"/>
                <a:gd name="T5" fmla="*/ 587 h 587"/>
                <a:gd name="T6" fmla="*/ 566 w 710"/>
                <a:gd name="T7" fmla="*/ 587 h 587"/>
                <a:gd name="T8" fmla="*/ 710 w 710"/>
                <a:gd name="T9" fmla="*/ 293 h 587"/>
                <a:gd name="T10" fmla="*/ 566 w 710"/>
                <a:gd name="T11" fmla="*/ 0 h 5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10" h="587">
                  <a:moveTo>
                    <a:pt x="566" y="0"/>
                  </a:moveTo>
                  <a:lnTo>
                    <a:pt x="0" y="0"/>
                  </a:lnTo>
                  <a:lnTo>
                    <a:pt x="0" y="587"/>
                  </a:lnTo>
                  <a:lnTo>
                    <a:pt x="566" y="587"/>
                  </a:lnTo>
                  <a:lnTo>
                    <a:pt x="710" y="293"/>
                  </a:lnTo>
                  <a:lnTo>
                    <a:pt x="566" y="0"/>
                  </a:lnTo>
                  <a:close/>
                </a:path>
              </a:pathLst>
            </a:custGeom>
            <a:solidFill>
              <a:srgbClr val="FFC6C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9pPr>
            </a:lstStyle>
            <a:p>
              <a:pPr fontAlgn="auto"/>
              <a:endParaRPr lang="zh-CN" altLang="en-US" noProof="1">
                <a:latin typeface="汉仪中圆简" panose="02010604000101010101" pitchFamily="2" charset="-122"/>
                <a:ea typeface="汉仪中圆简" panose="02010604000101010101" pitchFamily="2" charset="-122"/>
              </a:endParaRPr>
            </a:p>
          </p:txBody>
        </p:sp>
        <p:sp>
          <p:nvSpPr>
            <p:cNvPr id="9" name="Freeform 107"/>
            <p:cNvSpPr/>
            <p:nvPr>
              <p:custDataLst>
                <p:tags r:id="rId4"/>
              </p:custDataLst>
            </p:nvPr>
          </p:nvSpPr>
          <p:spPr bwMode="auto">
            <a:xfrm rot="16200000" flipH="1">
              <a:off x="8967" y="7558"/>
              <a:ext cx="495" cy="120"/>
            </a:xfrm>
            <a:custGeom>
              <a:avLst/>
              <a:gdLst>
                <a:gd name="T0" fmla="*/ 566 w 710"/>
                <a:gd name="T1" fmla="*/ 0 h 587"/>
                <a:gd name="T2" fmla="*/ 0 w 710"/>
                <a:gd name="T3" fmla="*/ 0 h 587"/>
                <a:gd name="T4" fmla="*/ 0 w 710"/>
                <a:gd name="T5" fmla="*/ 587 h 587"/>
                <a:gd name="T6" fmla="*/ 566 w 710"/>
                <a:gd name="T7" fmla="*/ 587 h 587"/>
                <a:gd name="T8" fmla="*/ 710 w 710"/>
                <a:gd name="T9" fmla="*/ 293 h 587"/>
                <a:gd name="T10" fmla="*/ 566 w 710"/>
                <a:gd name="T11" fmla="*/ 0 h 5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10" h="587">
                  <a:moveTo>
                    <a:pt x="566" y="0"/>
                  </a:moveTo>
                  <a:lnTo>
                    <a:pt x="0" y="0"/>
                  </a:lnTo>
                  <a:lnTo>
                    <a:pt x="0" y="587"/>
                  </a:lnTo>
                  <a:lnTo>
                    <a:pt x="566" y="587"/>
                  </a:lnTo>
                  <a:lnTo>
                    <a:pt x="710" y="293"/>
                  </a:lnTo>
                  <a:lnTo>
                    <a:pt x="566" y="0"/>
                  </a:lnTo>
                  <a:close/>
                </a:path>
              </a:pathLst>
            </a:custGeom>
            <a:solidFill>
              <a:srgbClr val="FFC6C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9pPr>
            </a:lstStyle>
            <a:p>
              <a:pPr fontAlgn="auto"/>
              <a:endParaRPr lang="zh-CN" altLang="en-US" noProof="1">
                <a:latin typeface="汉仪中圆简" panose="02010604000101010101" pitchFamily="2" charset="-122"/>
                <a:ea typeface="汉仪中圆简" panose="02010604000101010101" pitchFamily="2" charset="-122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180340" y="1182370"/>
            <a:ext cx="5633085" cy="1774190"/>
          </a:xfrm>
          <a:prstGeom prst="rect">
            <a:avLst/>
          </a:prstGeom>
          <a:solidFill>
            <a:schemeClr val="accent2">
              <a:lumMod val="20000"/>
              <a:lumOff val="80000"/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75592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000">
        <p:fade/>
      </p:transition>
    </mc:Choice>
    <mc:Fallback xmlns="">
      <p:transition spd="med" advClick="0" advTm="100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2"/>
          <p:cNvSpPr/>
          <p:nvPr>
            <p:custDataLst>
              <p:tags r:id="rId2"/>
            </p:custDataLst>
          </p:nvPr>
        </p:nvSpPr>
        <p:spPr>
          <a:xfrm>
            <a:off x="2411095" y="1259840"/>
            <a:ext cx="6741160" cy="377063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pc="300" dirty="0">
                <a:solidFill>
                  <a:schemeClr val="bg1"/>
                </a:solidFill>
                <a:latin typeface="汉仪中圆简" panose="02010604000101010101" pitchFamily="2" charset="-122"/>
                <a:ea typeface="汉仪中圆简" panose="02010604000101010101" pitchFamily="2" charset="-122"/>
                <a:sym typeface="+mn-ea"/>
              </a:rPr>
              <a:t>-</a:t>
            </a:r>
            <a:r>
              <a:rPr lang="zh-CN" altLang="en-US" spc="300" dirty="0">
                <a:solidFill>
                  <a:schemeClr val="bg1"/>
                </a:solidFill>
                <a:latin typeface="汉仪中圆简" panose="02010604000101010101" pitchFamily="2" charset="-122"/>
                <a:ea typeface="汉仪中圆简" panose="02010604000101010101" pitchFamily="2" charset="-122"/>
                <a:sym typeface="+mn-ea"/>
              </a:rPr>
              <a:t>验证性因子分析（CFA）量模型</a:t>
            </a:r>
            <a:r>
              <a:rPr lang="en-US" altLang="zh-CN" spc="300" dirty="0">
                <a:solidFill>
                  <a:schemeClr val="bg1"/>
                </a:solidFill>
                <a:latin typeface="汉仪中圆简" panose="02010604000101010101" pitchFamily="2" charset="-122"/>
                <a:ea typeface="汉仪中圆简" panose="02010604000101010101" pitchFamily="2" charset="-122"/>
                <a:sym typeface="+mn-ea"/>
              </a:rPr>
              <a:t>-</a:t>
            </a:r>
            <a:r>
              <a:rPr lang="zh-CN" altLang="en-US" spc="300" dirty="0">
                <a:solidFill>
                  <a:schemeClr val="bg1"/>
                </a:solidFill>
                <a:latin typeface="汉仪中圆简" panose="02010604000101010101" pitchFamily="2" charset="-122"/>
                <a:ea typeface="汉仪中圆简" panose="02010604000101010101" pitchFamily="2" charset="-122"/>
                <a:sym typeface="+mn-ea"/>
              </a:rPr>
              <a:t>验证性因子分析（CFA</a:t>
            </a:r>
            <a:endParaRPr lang="zh-CN" altLang="en-US">
              <a:solidFill>
                <a:srgbClr val="75592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文本框 37" descr="7b0a20202020227461726765744d6f64756c65223a202270726f636573734f6e6c696e65466f6e7473220a7d0a"/>
          <p:cNvSpPr txBox="1"/>
          <p:nvPr>
            <p:custDataLst>
              <p:tags r:id="rId3"/>
            </p:custDataLst>
          </p:nvPr>
        </p:nvSpPr>
        <p:spPr>
          <a:xfrm>
            <a:off x="2411095" y="2625090"/>
            <a:ext cx="7151370" cy="10420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/>
            </a:defPPr>
            <a:lvl1pPr>
              <a:defRPr sz="1500" b="1" spc="-15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禹卫书法行书简体" panose="02010600030101010101" charset="-122"/>
                <a:ea typeface="禹卫书法行书简体" panose="02010600030101010101" charset="-122"/>
              </a:defRPr>
            </a:lvl1pPr>
          </a:lstStyle>
          <a:p>
            <a:pPr algn="ctr"/>
            <a:r>
              <a:rPr lang="zh-CN" altLang="en-US" sz="3200" b="0" spc="300" dirty="0">
                <a:solidFill>
                  <a:schemeClr val="tx1"/>
                </a:solidFill>
                <a:latin typeface="汉仪雪君体简" panose="02010600000101010101" charset="-122"/>
                <a:ea typeface="汉仪雪君体简" panose="02010600000101010101" charset="-122"/>
                <a:cs typeface="汉仪雪君体简" panose="02010600000101010101" charset="-122"/>
                <a:sym typeface="+mn-ea"/>
              </a:rPr>
              <a:t>结构模型</a:t>
            </a:r>
          </a:p>
          <a:p>
            <a:pPr algn="ctr"/>
            <a:endParaRPr lang="zh-CN" altLang="en-US" sz="3200" b="0" spc="300" dirty="0">
              <a:solidFill>
                <a:schemeClr val="tx1"/>
              </a:solidFill>
              <a:latin typeface="汉仪雪君体简" panose="02010600000101010101" charset="-122"/>
              <a:ea typeface="汉仪雪君体简" panose="02010600000101010101" charset="-122"/>
              <a:cs typeface="汉仪雪君体简" panose="02010600000101010101" charset="-122"/>
              <a:sym typeface="+mn-ea"/>
            </a:endParaRPr>
          </a:p>
          <a:p>
            <a:pPr algn="ctr"/>
            <a:r>
              <a:rPr lang="zh-CN" altLang="en-US" sz="3200" b="0" spc="300" dirty="0">
                <a:solidFill>
                  <a:schemeClr val="tx1"/>
                </a:solidFill>
                <a:latin typeface="汉仪雪君体简" panose="02010600000101010101" charset="-122"/>
                <a:ea typeface="汉仪雪君体简" panose="02010600000101010101" charset="-122"/>
                <a:cs typeface="汉仪雪君体简" panose="02010600000101010101" charset="-122"/>
                <a:sym typeface="+mn-ea"/>
              </a:rPr>
              <a:t>结构模型又称回归模型</a:t>
            </a:r>
            <a:endParaRPr lang="zh-CN" altLang="en-US" sz="3200" b="0" spc="300" dirty="0">
              <a:solidFill>
                <a:schemeClr val="tx1"/>
              </a:solidFill>
              <a:latin typeface="汉仪雪君体简" panose="02010600000101010101" charset="-122"/>
              <a:ea typeface="汉仪雪君体简" panose="02010600000101010101" charset="-122"/>
              <a:cs typeface="汉仪雪君体简" panose="02010600000101010101" charset="-122"/>
              <a:sym typeface="汉仪雪君体简" panose="0201060000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000">
        <p:fade/>
      </p:transition>
    </mc:Choice>
    <mc:Fallback xmlns="">
      <p:transition spd="med" advClick="0" advTm="1000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PP_MARK_KEY" val="fb4173f2-2f30-49c7-bbe7-f85b8b2afc43"/>
  <p:tag name="COMMONDATA" val="eyJoZGlkIjoiZmEwYmQxZWUwNjJlZThhMWI1NjEwMjYwNDM2ZjNlODM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ffice 主题">
  <a:themeElements>
    <a:clrScheme name="自定义 8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2B6B8"/>
      </a:accent1>
      <a:accent2>
        <a:srgbClr val="A8CCDF"/>
      </a:accent2>
      <a:accent3>
        <a:srgbClr val="F2B6B8"/>
      </a:accent3>
      <a:accent4>
        <a:srgbClr val="D3ECF3"/>
      </a:accent4>
      <a:accent5>
        <a:srgbClr val="F2B6B8"/>
      </a:accent5>
      <a:accent6>
        <a:srgbClr val="D3ECF3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暗香扑面">
      <a:fillStyleLst>
        <a:solidFill>
          <a:schemeClr val="phClr"/>
        </a:solidFill>
        <a:gradFill rotWithShape="1">
          <a:gsLst>
            <a:gs pos="0">
              <a:schemeClr val="phClr">
                <a:tint val="98000"/>
                <a:satMod val="220000"/>
              </a:schemeClr>
            </a:gs>
            <a:gs pos="31000">
              <a:schemeClr val="phClr">
                <a:tint val="30000"/>
                <a:satMod val="150000"/>
              </a:schemeClr>
            </a:gs>
            <a:gs pos="91000">
              <a:schemeClr val="phClr">
                <a:tint val="96000"/>
              </a:schemeClr>
            </a:gs>
          </a:gsLst>
          <a:path path="circle">
            <a:fillToRect l="50000" t="150000" r="50000"/>
          </a:path>
        </a:gradFill>
        <a:blipFill>
          <a:blip xmlns:r="http://schemas.openxmlformats.org/officeDocument/2006/relationships" r:embed="rId1">
            <a:duotone>
              <a:schemeClr val="phClr">
                <a:shade val="28000"/>
                <a:satMod val="100000"/>
              </a:schemeClr>
              <a:schemeClr val="phClr">
                <a:tint val="100000"/>
                <a:satMod val="200000"/>
              </a:schemeClr>
            </a:duotone>
          </a:blip>
          <a:tile tx="0" ty="0" sx="80000" sy="80000" flip="none" algn="tl"/>
        </a:blipFill>
      </a:fillStyleLst>
      <a:lnStyleLst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alpha val="45000"/>
                <a:satMod val="110000"/>
              </a:schemeClr>
            </a:glow>
          </a:effectLst>
        </a:effectStyle>
        <a:effectStyle>
          <a:effectLst>
            <a:outerShdw blurRad="34925" dist="31750" dir="5400000" algn="tl" rotWithShape="0">
              <a:srgbClr val="000000">
                <a:alpha val="50000"/>
              </a:srgb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contourW="9525" prstMaterial="dkEdge">
            <a:bevelT w="12000" h="24150"/>
            <a:contourClr>
              <a:schemeClr val="phClr">
                <a:satMod val="110000"/>
              </a:schemeClr>
            </a:contourClr>
          </a:sp3d>
        </a:effectStyle>
        <a:effectStyle>
          <a:effectLst>
            <a:outerShdw blurRad="50800" dist="31750" dir="5400000" algn="tl" rotWithShape="0">
              <a:srgbClr val="000000">
                <a:alpha val="50000"/>
              </a:srgb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contourW="18700" prstMaterial="dkEdge">
            <a:bevelT w="44450" h="80600"/>
            <a:contourClr>
              <a:schemeClr val="phClr">
                <a:satMod val="11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CC250"/>
        </a:solidFill>
        <a:ln>
          <a:noFill/>
        </a:ln>
      </a:spPr>
      <a:bodyPr rtlCol="0" anchor="ctr"/>
      <a:lstStyle>
        <a:defPPr algn="ctr">
          <a:defRPr>
            <a:solidFill>
              <a:srgbClr val="75592A"/>
            </a:solidFill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自定义 81">
    <a:dk1>
      <a:srgbClr val="000000"/>
    </a:dk1>
    <a:lt1>
      <a:srgbClr val="FFFFFF"/>
    </a:lt1>
    <a:dk2>
      <a:srgbClr val="1F497D"/>
    </a:dk2>
    <a:lt2>
      <a:srgbClr val="EEECE1"/>
    </a:lt2>
    <a:accent1>
      <a:srgbClr val="F2B6B8"/>
    </a:accent1>
    <a:accent2>
      <a:srgbClr val="A8CCDF"/>
    </a:accent2>
    <a:accent3>
      <a:srgbClr val="F2B6B8"/>
    </a:accent3>
    <a:accent4>
      <a:srgbClr val="D3ECF3"/>
    </a:accent4>
    <a:accent5>
      <a:srgbClr val="F2B6B8"/>
    </a:accent5>
    <a:accent6>
      <a:srgbClr val="D3ECF3"/>
    </a:accent6>
    <a:hlink>
      <a:srgbClr val="0000FF"/>
    </a:hlink>
    <a:folHlink>
      <a:srgbClr val="800080"/>
    </a:folHlink>
  </a:clrScheme>
</a:themeOverride>
</file>

<file path=ppt/theme/themeOverride10.xml><?xml version="1.0" encoding="utf-8"?>
<a:themeOverride xmlns:a="http://schemas.openxmlformats.org/drawingml/2006/main">
  <a:clrScheme name="自定义 81">
    <a:dk1>
      <a:srgbClr val="000000"/>
    </a:dk1>
    <a:lt1>
      <a:srgbClr val="FFFFFF"/>
    </a:lt1>
    <a:dk2>
      <a:srgbClr val="1F497D"/>
    </a:dk2>
    <a:lt2>
      <a:srgbClr val="EEECE1"/>
    </a:lt2>
    <a:accent1>
      <a:srgbClr val="F2B6B8"/>
    </a:accent1>
    <a:accent2>
      <a:srgbClr val="A8CCDF"/>
    </a:accent2>
    <a:accent3>
      <a:srgbClr val="F2B6B8"/>
    </a:accent3>
    <a:accent4>
      <a:srgbClr val="D3ECF3"/>
    </a:accent4>
    <a:accent5>
      <a:srgbClr val="F2B6B8"/>
    </a:accent5>
    <a:accent6>
      <a:srgbClr val="D3ECF3"/>
    </a:accent6>
    <a:hlink>
      <a:srgbClr val="0000FF"/>
    </a:hlink>
    <a:folHlink>
      <a:srgbClr val="800080"/>
    </a:folHlink>
  </a:clrScheme>
</a:themeOverride>
</file>

<file path=ppt/theme/themeOverride11.xml><?xml version="1.0" encoding="utf-8"?>
<a:themeOverride xmlns:a="http://schemas.openxmlformats.org/drawingml/2006/main">
  <a:clrScheme name="自定义 81">
    <a:dk1>
      <a:srgbClr val="000000"/>
    </a:dk1>
    <a:lt1>
      <a:srgbClr val="FFFFFF"/>
    </a:lt1>
    <a:dk2>
      <a:srgbClr val="1F497D"/>
    </a:dk2>
    <a:lt2>
      <a:srgbClr val="EEECE1"/>
    </a:lt2>
    <a:accent1>
      <a:srgbClr val="F2B6B8"/>
    </a:accent1>
    <a:accent2>
      <a:srgbClr val="A8CCDF"/>
    </a:accent2>
    <a:accent3>
      <a:srgbClr val="F2B6B8"/>
    </a:accent3>
    <a:accent4>
      <a:srgbClr val="D3ECF3"/>
    </a:accent4>
    <a:accent5>
      <a:srgbClr val="F2B6B8"/>
    </a:accent5>
    <a:accent6>
      <a:srgbClr val="D3ECF3"/>
    </a:accent6>
    <a:hlink>
      <a:srgbClr val="0000FF"/>
    </a:hlink>
    <a:folHlink>
      <a:srgbClr val="800080"/>
    </a:folHlink>
  </a:clrScheme>
</a:themeOverride>
</file>

<file path=ppt/theme/themeOverride12.xml><?xml version="1.0" encoding="utf-8"?>
<a:themeOverride xmlns:a="http://schemas.openxmlformats.org/drawingml/2006/main">
  <a:clrScheme name="自定义 81">
    <a:dk1>
      <a:srgbClr val="000000"/>
    </a:dk1>
    <a:lt1>
      <a:srgbClr val="FFFFFF"/>
    </a:lt1>
    <a:dk2>
      <a:srgbClr val="1F497D"/>
    </a:dk2>
    <a:lt2>
      <a:srgbClr val="EEECE1"/>
    </a:lt2>
    <a:accent1>
      <a:srgbClr val="F2B6B8"/>
    </a:accent1>
    <a:accent2>
      <a:srgbClr val="A8CCDF"/>
    </a:accent2>
    <a:accent3>
      <a:srgbClr val="F2B6B8"/>
    </a:accent3>
    <a:accent4>
      <a:srgbClr val="D3ECF3"/>
    </a:accent4>
    <a:accent5>
      <a:srgbClr val="F2B6B8"/>
    </a:accent5>
    <a:accent6>
      <a:srgbClr val="D3ECF3"/>
    </a:accent6>
    <a:hlink>
      <a:srgbClr val="0000FF"/>
    </a:hlink>
    <a:folHlink>
      <a:srgbClr val="800080"/>
    </a:folHlink>
  </a:clrScheme>
</a:themeOverride>
</file>

<file path=ppt/theme/themeOverride13.xml><?xml version="1.0" encoding="utf-8"?>
<a:themeOverride xmlns:a="http://schemas.openxmlformats.org/drawingml/2006/main">
  <a:clrScheme name="自定义 81">
    <a:dk1>
      <a:srgbClr val="000000"/>
    </a:dk1>
    <a:lt1>
      <a:srgbClr val="FFFFFF"/>
    </a:lt1>
    <a:dk2>
      <a:srgbClr val="1F497D"/>
    </a:dk2>
    <a:lt2>
      <a:srgbClr val="EEECE1"/>
    </a:lt2>
    <a:accent1>
      <a:srgbClr val="F2B6B8"/>
    </a:accent1>
    <a:accent2>
      <a:srgbClr val="A8CCDF"/>
    </a:accent2>
    <a:accent3>
      <a:srgbClr val="F2B6B8"/>
    </a:accent3>
    <a:accent4>
      <a:srgbClr val="D3ECF3"/>
    </a:accent4>
    <a:accent5>
      <a:srgbClr val="F2B6B8"/>
    </a:accent5>
    <a:accent6>
      <a:srgbClr val="D3ECF3"/>
    </a:accent6>
    <a:hlink>
      <a:srgbClr val="0000FF"/>
    </a:hlink>
    <a:folHlink>
      <a:srgbClr val="800080"/>
    </a:folHlink>
  </a:clrScheme>
</a:themeOverride>
</file>

<file path=ppt/theme/themeOverride14.xml><?xml version="1.0" encoding="utf-8"?>
<a:themeOverride xmlns:a="http://schemas.openxmlformats.org/drawingml/2006/main">
  <a:clrScheme name="自定义 81">
    <a:dk1>
      <a:srgbClr val="000000"/>
    </a:dk1>
    <a:lt1>
      <a:srgbClr val="FFFFFF"/>
    </a:lt1>
    <a:dk2>
      <a:srgbClr val="1F497D"/>
    </a:dk2>
    <a:lt2>
      <a:srgbClr val="EEECE1"/>
    </a:lt2>
    <a:accent1>
      <a:srgbClr val="F2B6B8"/>
    </a:accent1>
    <a:accent2>
      <a:srgbClr val="A8CCDF"/>
    </a:accent2>
    <a:accent3>
      <a:srgbClr val="F2B6B8"/>
    </a:accent3>
    <a:accent4>
      <a:srgbClr val="D3ECF3"/>
    </a:accent4>
    <a:accent5>
      <a:srgbClr val="F2B6B8"/>
    </a:accent5>
    <a:accent6>
      <a:srgbClr val="D3ECF3"/>
    </a:accent6>
    <a:hlink>
      <a:srgbClr val="0000FF"/>
    </a:hlink>
    <a:folHlink>
      <a:srgbClr val="800080"/>
    </a:folHlink>
  </a:clrScheme>
</a:themeOverride>
</file>

<file path=ppt/theme/themeOverride15.xml><?xml version="1.0" encoding="utf-8"?>
<a:themeOverride xmlns:a="http://schemas.openxmlformats.org/drawingml/2006/main">
  <a:clrScheme name="自定义 81">
    <a:dk1>
      <a:srgbClr val="000000"/>
    </a:dk1>
    <a:lt1>
      <a:srgbClr val="FFFFFF"/>
    </a:lt1>
    <a:dk2>
      <a:srgbClr val="1F497D"/>
    </a:dk2>
    <a:lt2>
      <a:srgbClr val="EEECE1"/>
    </a:lt2>
    <a:accent1>
      <a:srgbClr val="F2B6B8"/>
    </a:accent1>
    <a:accent2>
      <a:srgbClr val="A8CCDF"/>
    </a:accent2>
    <a:accent3>
      <a:srgbClr val="F2B6B8"/>
    </a:accent3>
    <a:accent4>
      <a:srgbClr val="D3ECF3"/>
    </a:accent4>
    <a:accent5>
      <a:srgbClr val="F2B6B8"/>
    </a:accent5>
    <a:accent6>
      <a:srgbClr val="D3ECF3"/>
    </a:accent6>
    <a:hlink>
      <a:srgbClr val="0000FF"/>
    </a:hlink>
    <a:folHlink>
      <a:srgbClr val="800080"/>
    </a:folHlink>
  </a:clrScheme>
</a:themeOverride>
</file>

<file path=ppt/theme/themeOverride2.xml><?xml version="1.0" encoding="utf-8"?>
<a:themeOverride xmlns:a="http://schemas.openxmlformats.org/drawingml/2006/main">
  <a:clrScheme name="自定义 81">
    <a:dk1>
      <a:srgbClr val="000000"/>
    </a:dk1>
    <a:lt1>
      <a:srgbClr val="FFFFFF"/>
    </a:lt1>
    <a:dk2>
      <a:srgbClr val="1F497D"/>
    </a:dk2>
    <a:lt2>
      <a:srgbClr val="EEECE1"/>
    </a:lt2>
    <a:accent1>
      <a:srgbClr val="F2B6B8"/>
    </a:accent1>
    <a:accent2>
      <a:srgbClr val="A8CCDF"/>
    </a:accent2>
    <a:accent3>
      <a:srgbClr val="F2B6B8"/>
    </a:accent3>
    <a:accent4>
      <a:srgbClr val="D3ECF3"/>
    </a:accent4>
    <a:accent5>
      <a:srgbClr val="F2B6B8"/>
    </a:accent5>
    <a:accent6>
      <a:srgbClr val="D3ECF3"/>
    </a:accent6>
    <a:hlink>
      <a:srgbClr val="0000FF"/>
    </a:hlink>
    <a:folHlink>
      <a:srgbClr val="800080"/>
    </a:folHlink>
  </a:clrScheme>
</a:themeOverride>
</file>

<file path=ppt/theme/themeOverride3.xml><?xml version="1.0" encoding="utf-8"?>
<a:themeOverride xmlns:a="http://schemas.openxmlformats.org/drawingml/2006/main">
  <a:clrScheme name="自定义 81">
    <a:dk1>
      <a:srgbClr val="000000"/>
    </a:dk1>
    <a:lt1>
      <a:srgbClr val="FFFFFF"/>
    </a:lt1>
    <a:dk2>
      <a:srgbClr val="1F497D"/>
    </a:dk2>
    <a:lt2>
      <a:srgbClr val="EEECE1"/>
    </a:lt2>
    <a:accent1>
      <a:srgbClr val="F2B6B8"/>
    </a:accent1>
    <a:accent2>
      <a:srgbClr val="A8CCDF"/>
    </a:accent2>
    <a:accent3>
      <a:srgbClr val="F2B6B8"/>
    </a:accent3>
    <a:accent4>
      <a:srgbClr val="D3ECF3"/>
    </a:accent4>
    <a:accent5>
      <a:srgbClr val="F2B6B8"/>
    </a:accent5>
    <a:accent6>
      <a:srgbClr val="D3ECF3"/>
    </a:accent6>
    <a:hlink>
      <a:srgbClr val="0000FF"/>
    </a:hlink>
    <a:folHlink>
      <a:srgbClr val="800080"/>
    </a:folHlink>
  </a:clrScheme>
</a:themeOverride>
</file>

<file path=ppt/theme/themeOverride4.xml><?xml version="1.0" encoding="utf-8"?>
<a:themeOverride xmlns:a="http://schemas.openxmlformats.org/drawingml/2006/main">
  <a:clrScheme name="自定义 81">
    <a:dk1>
      <a:srgbClr val="000000"/>
    </a:dk1>
    <a:lt1>
      <a:srgbClr val="FFFFFF"/>
    </a:lt1>
    <a:dk2>
      <a:srgbClr val="1F497D"/>
    </a:dk2>
    <a:lt2>
      <a:srgbClr val="EEECE1"/>
    </a:lt2>
    <a:accent1>
      <a:srgbClr val="F2B6B8"/>
    </a:accent1>
    <a:accent2>
      <a:srgbClr val="A8CCDF"/>
    </a:accent2>
    <a:accent3>
      <a:srgbClr val="F2B6B8"/>
    </a:accent3>
    <a:accent4>
      <a:srgbClr val="D3ECF3"/>
    </a:accent4>
    <a:accent5>
      <a:srgbClr val="F2B6B8"/>
    </a:accent5>
    <a:accent6>
      <a:srgbClr val="D3ECF3"/>
    </a:accent6>
    <a:hlink>
      <a:srgbClr val="0000FF"/>
    </a:hlink>
    <a:folHlink>
      <a:srgbClr val="800080"/>
    </a:folHlink>
  </a:clrScheme>
</a:themeOverride>
</file>

<file path=ppt/theme/themeOverride5.xml><?xml version="1.0" encoding="utf-8"?>
<a:themeOverride xmlns:a="http://schemas.openxmlformats.org/drawingml/2006/main">
  <a:clrScheme name="自定义 81">
    <a:dk1>
      <a:srgbClr val="000000"/>
    </a:dk1>
    <a:lt1>
      <a:srgbClr val="FFFFFF"/>
    </a:lt1>
    <a:dk2>
      <a:srgbClr val="1F497D"/>
    </a:dk2>
    <a:lt2>
      <a:srgbClr val="EEECE1"/>
    </a:lt2>
    <a:accent1>
      <a:srgbClr val="F2B6B8"/>
    </a:accent1>
    <a:accent2>
      <a:srgbClr val="A8CCDF"/>
    </a:accent2>
    <a:accent3>
      <a:srgbClr val="F2B6B8"/>
    </a:accent3>
    <a:accent4>
      <a:srgbClr val="D3ECF3"/>
    </a:accent4>
    <a:accent5>
      <a:srgbClr val="F2B6B8"/>
    </a:accent5>
    <a:accent6>
      <a:srgbClr val="D3ECF3"/>
    </a:accent6>
    <a:hlink>
      <a:srgbClr val="0000FF"/>
    </a:hlink>
    <a:folHlink>
      <a:srgbClr val="800080"/>
    </a:folHlink>
  </a:clrScheme>
</a:themeOverride>
</file>

<file path=ppt/theme/themeOverride6.xml><?xml version="1.0" encoding="utf-8"?>
<a:themeOverride xmlns:a="http://schemas.openxmlformats.org/drawingml/2006/main">
  <a:clrScheme name="自定义 81">
    <a:dk1>
      <a:srgbClr val="000000"/>
    </a:dk1>
    <a:lt1>
      <a:srgbClr val="FFFFFF"/>
    </a:lt1>
    <a:dk2>
      <a:srgbClr val="1F497D"/>
    </a:dk2>
    <a:lt2>
      <a:srgbClr val="EEECE1"/>
    </a:lt2>
    <a:accent1>
      <a:srgbClr val="F2B6B8"/>
    </a:accent1>
    <a:accent2>
      <a:srgbClr val="A8CCDF"/>
    </a:accent2>
    <a:accent3>
      <a:srgbClr val="F2B6B8"/>
    </a:accent3>
    <a:accent4>
      <a:srgbClr val="D3ECF3"/>
    </a:accent4>
    <a:accent5>
      <a:srgbClr val="F2B6B8"/>
    </a:accent5>
    <a:accent6>
      <a:srgbClr val="D3ECF3"/>
    </a:accent6>
    <a:hlink>
      <a:srgbClr val="0000FF"/>
    </a:hlink>
    <a:folHlink>
      <a:srgbClr val="800080"/>
    </a:folHlink>
  </a:clrScheme>
</a:themeOverride>
</file>

<file path=ppt/theme/themeOverride7.xml><?xml version="1.0" encoding="utf-8"?>
<a:themeOverride xmlns:a="http://schemas.openxmlformats.org/drawingml/2006/main">
  <a:clrScheme name="自定义 81">
    <a:dk1>
      <a:srgbClr val="000000"/>
    </a:dk1>
    <a:lt1>
      <a:srgbClr val="FFFFFF"/>
    </a:lt1>
    <a:dk2>
      <a:srgbClr val="1F497D"/>
    </a:dk2>
    <a:lt2>
      <a:srgbClr val="EEECE1"/>
    </a:lt2>
    <a:accent1>
      <a:srgbClr val="F2B6B8"/>
    </a:accent1>
    <a:accent2>
      <a:srgbClr val="A8CCDF"/>
    </a:accent2>
    <a:accent3>
      <a:srgbClr val="F2B6B8"/>
    </a:accent3>
    <a:accent4>
      <a:srgbClr val="D3ECF3"/>
    </a:accent4>
    <a:accent5>
      <a:srgbClr val="F2B6B8"/>
    </a:accent5>
    <a:accent6>
      <a:srgbClr val="D3ECF3"/>
    </a:accent6>
    <a:hlink>
      <a:srgbClr val="0000FF"/>
    </a:hlink>
    <a:folHlink>
      <a:srgbClr val="800080"/>
    </a:folHlink>
  </a:clrScheme>
</a:themeOverride>
</file>

<file path=ppt/theme/themeOverride8.xml><?xml version="1.0" encoding="utf-8"?>
<a:themeOverride xmlns:a="http://schemas.openxmlformats.org/drawingml/2006/main">
  <a:clrScheme name="自定义 81">
    <a:dk1>
      <a:srgbClr val="000000"/>
    </a:dk1>
    <a:lt1>
      <a:srgbClr val="FFFFFF"/>
    </a:lt1>
    <a:dk2>
      <a:srgbClr val="1F497D"/>
    </a:dk2>
    <a:lt2>
      <a:srgbClr val="EEECE1"/>
    </a:lt2>
    <a:accent1>
      <a:srgbClr val="F2B6B8"/>
    </a:accent1>
    <a:accent2>
      <a:srgbClr val="A8CCDF"/>
    </a:accent2>
    <a:accent3>
      <a:srgbClr val="F2B6B8"/>
    </a:accent3>
    <a:accent4>
      <a:srgbClr val="D3ECF3"/>
    </a:accent4>
    <a:accent5>
      <a:srgbClr val="F2B6B8"/>
    </a:accent5>
    <a:accent6>
      <a:srgbClr val="D3ECF3"/>
    </a:accent6>
    <a:hlink>
      <a:srgbClr val="0000FF"/>
    </a:hlink>
    <a:folHlink>
      <a:srgbClr val="800080"/>
    </a:folHlink>
  </a:clrScheme>
</a:themeOverride>
</file>

<file path=ppt/theme/themeOverride9.xml><?xml version="1.0" encoding="utf-8"?>
<a:themeOverride xmlns:a="http://schemas.openxmlformats.org/drawingml/2006/main">
  <a:clrScheme name="自定义 81">
    <a:dk1>
      <a:srgbClr val="000000"/>
    </a:dk1>
    <a:lt1>
      <a:srgbClr val="FFFFFF"/>
    </a:lt1>
    <a:dk2>
      <a:srgbClr val="1F497D"/>
    </a:dk2>
    <a:lt2>
      <a:srgbClr val="EEECE1"/>
    </a:lt2>
    <a:accent1>
      <a:srgbClr val="F2B6B8"/>
    </a:accent1>
    <a:accent2>
      <a:srgbClr val="A8CCDF"/>
    </a:accent2>
    <a:accent3>
      <a:srgbClr val="F2B6B8"/>
    </a:accent3>
    <a:accent4>
      <a:srgbClr val="D3ECF3"/>
    </a:accent4>
    <a:accent5>
      <a:srgbClr val="F2B6B8"/>
    </a:accent5>
    <a:accent6>
      <a:srgbClr val="D3ECF3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105</TotalTime>
  <Words>1698</Words>
  <Application>Microsoft Macintosh PowerPoint</Application>
  <PresentationFormat>自定义</PresentationFormat>
  <Paragraphs>145</Paragraphs>
  <Slides>15</Slides>
  <Notes>15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5" baseType="lpstr">
      <vt:lpstr>微软雅黑</vt:lpstr>
      <vt:lpstr>微软雅黑</vt:lpstr>
      <vt:lpstr>汉仪颜楷简</vt:lpstr>
      <vt:lpstr>Arial</vt:lpstr>
      <vt:lpstr>-apple-system</vt:lpstr>
      <vt:lpstr>汉仪雪君体简</vt:lpstr>
      <vt:lpstr>汉仪中圆简</vt:lpstr>
      <vt:lpstr>Calibri</vt:lpstr>
      <vt:lpstr>微软雅黑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huanjinghao@126.com</cp:lastModifiedBy>
  <cp:revision>1852</cp:revision>
  <dcterms:created xsi:type="dcterms:W3CDTF">2017-02-16T02:06:00Z</dcterms:created>
  <dcterms:modified xsi:type="dcterms:W3CDTF">2023-08-22T03:00:58Z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F811AD267F064503B56495E98948251F_11</vt:lpwstr>
  </property>
  <property fmtid="{D5CDD505-2E9C-101B-9397-08002B2CF9AE}" pid="3" name="KSOProductBuildVer">
    <vt:lpwstr>2052-11.1.0.14309</vt:lpwstr>
  </property>
</Properties>
</file>